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  <p:sldMasterId id="2147483661" r:id="rId2"/>
    <p:sldMasterId id="2147483682" r:id="rId3"/>
    <p:sldMasterId id="2147483655" r:id="rId4"/>
    <p:sldMasterId id="2147483658" r:id="rId5"/>
  </p:sldMasterIdLst>
  <p:notesMasterIdLst>
    <p:notesMasterId r:id="rId29"/>
  </p:notesMasterIdLst>
  <p:sldIdLst>
    <p:sldId id="257" r:id="rId6"/>
    <p:sldId id="259" r:id="rId7"/>
    <p:sldId id="261" r:id="rId8"/>
    <p:sldId id="262" r:id="rId9"/>
    <p:sldId id="263" r:id="rId10"/>
    <p:sldId id="276" r:id="rId11"/>
    <p:sldId id="265" r:id="rId12"/>
    <p:sldId id="287" r:id="rId13"/>
    <p:sldId id="288" r:id="rId14"/>
    <p:sldId id="269" r:id="rId15"/>
    <p:sldId id="289" r:id="rId16"/>
    <p:sldId id="290" r:id="rId17"/>
    <p:sldId id="271" r:id="rId18"/>
    <p:sldId id="291" r:id="rId19"/>
    <p:sldId id="273" r:id="rId20"/>
    <p:sldId id="275" r:id="rId21"/>
    <p:sldId id="279" r:id="rId22"/>
    <p:sldId id="280" r:id="rId23"/>
    <p:sldId id="285" r:id="rId24"/>
    <p:sldId id="281" r:id="rId25"/>
    <p:sldId id="282" r:id="rId26"/>
    <p:sldId id="283" r:id="rId27"/>
    <p:sldId id="292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042S11" initials="R" lastIdx="2" clrIdx="0">
    <p:extLst>
      <p:ext uri="{19B8F6BF-5375-455C-9EA6-DF929625EA0E}">
        <p15:presenceInfo xmlns:p15="http://schemas.microsoft.com/office/powerpoint/2012/main" userId="R042S1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AC8"/>
    <a:srgbClr val="003E65"/>
    <a:srgbClr val="005E64"/>
    <a:srgbClr val="C5F7B7"/>
    <a:srgbClr val="092D67"/>
    <a:srgbClr val="8F2C41"/>
    <a:srgbClr val="E73239"/>
    <a:srgbClr val="FBD9D2"/>
    <a:srgbClr val="F3DDC5"/>
    <a:srgbClr val="F7E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3" autoAdjust="0"/>
    <p:restoredTop sz="91930" autoAdjust="0"/>
  </p:normalViewPr>
  <p:slideViewPr>
    <p:cSldViewPr snapToGrid="0">
      <p:cViewPr varScale="1">
        <p:scale>
          <a:sx n="94" d="100"/>
          <a:sy n="94" d="100"/>
        </p:scale>
        <p:origin x="108" y="3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C3542-50EF-4F0A-972B-915A5812F586}" type="datetimeFigureOut">
              <a:rPr lang="de-DE" smtClean="0"/>
              <a:t>18.01.2024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1A667-BF38-4BB5-A99E-502077AD6D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21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1A667-BF38-4BB5-A99E-502077AD6D3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32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1A667-BF38-4BB5-A99E-502077AD6D3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1135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1A667-BF38-4BB5-A99E-502077AD6D3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33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1A667-BF38-4BB5-A99E-502077AD6D3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371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1A667-BF38-4BB5-A99E-502077AD6D3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387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1A667-BF38-4BB5-A99E-502077AD6D3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18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1A667-BF38-4BB5-A99E-502077AD6D3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38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1A667-BF38-4BB5-A99E-502077AD6D3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852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1A667-BF38-4BB5-A99E-502077AD6D3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19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84B2C11B-5F49-4EC6-9507-79CCAB7E2F6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7" name="Flussdiagramm: Daten 17"/>
          <p:cNvSpPr/>
          <p:nvPr userDrawn="1"/>
        </p:nvSpPr>
        <p:spPr>
          <a:xfrm>
            <a:off x="4675235" y="1773591"/>
            <a:ext cx="6610806" cy="23608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407"/>
              <a:gd name="connsiteX1" fmla="*/ 2000 w 10000"/>
              <a:gd name="connsiteY1" fmla="*/ 0 h 10407"/>
              <a:gd name="connsiteX2" fmla="*/ 10000 w 10000"/>
              <a:gd name="connsiteY2" fmla="*/ 0 h 10407"/>
              <a:gd name="connsiteX3" fmla="*/ 8700 w 10000"/>
              <a:gd name="connsiteY3" fmla="*/ 10407 h 10407"/>
              <a:gd name="connsiteX4" fmla="*/ 0 w 10000"/>
              <a:gd name="connsiteY4" fmla="*/ 10000 h 10407"/>
              <a:gd name="connsiteX0" fmla="*/ 0 w 9967"/>
              <a:gd name="connsiteY0" fmla="*/ 10000 h 10407"/>
              <a:gd name="connsiteX1" fmla="*/ 2000 w 9967"/>
              <a:gd name="connsiteY1" fmla="*/ 0 h 10407"/>
              <a:gd name="connsiteX2" fmla="*/ 9967 w 9967"/>
              <a:gd name="connsiteY2" fmla="*/ 232 h 10407"/>
              <a:gd name="connsiteX3" fmla="*/ 8700 w 9967"/>
              <a:gd name="connsiteY3" fmla="*/ 10407 h 10407"/>
              <a:gd name="connsiteX4" fmla="*/ 0 w 9967"/>
              <a:gd name="connsiteY4" fmla="*/ 10000 h 10407"/>
              <a:gd name="connsiteX0" fmla="*/ 0 w 10000"/>
              <a:gd name="connsiteY0" fmla="*/ 9609 h 10000"/>
              <a:gd name="connsiteX1" fmla="*/ 2007 w 10000"/>
              <a:gd name="connsiteY1" fmla="*/ 0 h 10000"/>
              <a:gd name="connsiteX2" fmla="*/ 10000 w 10000"/>
              <a:gd name="connsiteY2" fmla="*/ 223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9609 h 10000"/>
              <a:gd name="connsiteX1" fmla="*/ 1273 w 10000"/>
              <a:gd name="connsiteY1" fmla="*/ 0 h 10000"/>
              <a:gd name="connsiteX2" fmla="*/ 10000 w 10000"/>
              <a:gd name="connsiteY2" fmla="*/ 223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9609 h 10000"/>
              <a:gd name="connsiteX1" fmla="*/ 1273 w 10000"/>
              <a:gd name="connsiteY1" fmla="*/ 0 h 10000"/>
              <a:gd name="connsiteX2" fmla="*/ 10000 w 10000"/>
              <a:gd name="connsiteY2" fmla="*/ 0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10056 h 10056"/>
              <a:gd name="connsiteX1" fmla="*/ 1273 w 10000"/>
              <a:gd name="connsiteY1" fmla="*/ 0 h 10056"/>
              <a:gd name="connsiteX2" fmla="*/ 10000 w 10000"/>
              <a:gd name="connsiteY2" fmla="*/ 0 h 10056"/>
              <a:gd name="connsiteX3" fmla="*/ 8762 w 10000"/>
              <a:gd name="connsiteY3" fmla="*/ 10000 h 10056"/>
              <a:gd name="connsiteX4" fmla="*/ 0 w 10000"/>
              <a:gd name="connsiteY4" fmla="*/ 10056 h 10056"/>
              <a:gd name="connsiteX0" fmla="*/ 0 w 10100"/>
              <a:gd name="connsiteY0" fmla="*/ 10112 h 10112"/>
              <a:gd name="connsiteX1" fmla="*/ 1273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2"/>
              <a:gd name="connsiteX1" fmla="*/ 1273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2"/>
              <a:gd name="connsiteX1" fmla="*/ 1306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4"/>
              <a:gd name="connsiteX1" fmla="*/ 1306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100"/>
              <a:gd name="connsiteY0" fmla="*/ 10112 h 10114"/>
              <a:gd name="connsiteX1" fmla="*/ 659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100"/>
              <a:gd name="connsiteY0" fmla="*/ 10112 h 10114"/>
              <a:gd name="connsiteX1" fmla="*/ 625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316"/>
              <a:gd name="connsiteY0" fmla="*/ 10112 h 10114"/>
              <a:gd name="connsiteX1" fmla="*/ 625 w 10316"/>
              <a:gd name="connsiteY1" fmla="*/ 56 h 10114"/>
              <a:gd name="connsiteX2" fmla="*/ 10316 w 10316"/>
              <a:gd name="connsiteY2" fmla="*/ 0 h 10114"/>
              <a:gd name="connsiteX3" fmla="*/ 9494 w 10316"/>
              <a:gd name="connsiteY3" fmla="*/ 10114 h 10114"/>
              <a:gd name="connsiteX4" fmla="*/ 0 w 10316"/>
              <a:gd name="connsiteY4" fmla="*/ 10112 h 10114"/>
              <a:gd name="connsiteX0" fmla="*/ 0 w 10467"/>
              <a:gd name="connsiteY0" fmla="*/ 10112 h 10114"/>
              <a:gd name="connsiteX1" fmla="*/ 776 w 10467"/>
              <a:gd name="connsiteY1" fmla="*/ 56 h 10114"/>
              <a:gd name="connsiteX2" fmla="*/ 10467 w 10467"/>
              <a:gd name="connsiteY2" fmla="*/ 0 h 10114"/>
              <a:gd name="connsiteX3" fmla="*/ 9645 w 10467"/>
              <a:gd name="connsiteY3" fmla="*/ 10114 h 10114"/>
              <a:gd name="connsiteX4" fmla="*/ 0 w 10467"/>
              <a:gd name="connsiteY4" fmla="*/ 10112 h 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7" h="10114">
                <a:moveTo>
                  <a:pt x="0" y="10112"/>
                </a:moveTo>
                <a:cubicBezTo>
                  <a:pt x="220" y="6760"/>
                  <a:pt x="556" y="3408"/>
                  <a:pt x="776" y="56"/>
                </a:cubicBezTo>
                <a:lnTo>
                  <a:pt x="10467" y="0"/>
                </a:lnTo>
                <a:lnTo>
                  <a:pt x="9645" y="10114"/>
                </a:lnTo>
                <a:lnTo>
                  <a:pt x="0" y="1011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5729592" y="3773984"/>
            <a:ext cx="5132770" cy="25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1200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Stabstelle Wirtschaftsförderung,</a:t>
            </a:r>
            <a:r>
              <a:rPr lang="de-DE" sz="1200" baseline="0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Stadtmarketing und Citymanagement</a:t>
            </a:r>
            <a:endParaRPr lang="de-DE" sz="1200" dirty="0">
              <a:solidFill>
                <a:srgbClr val="8F2C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729592" y="1996777"/>
            <a:ext cx="5132770" cy="5794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de-DE" sz="3600" b="1" kern="1200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29592" y="2550145"/>
            <a:ext cx="5132770" cy="10148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de-DE" sz="2900" kern="1200" dirty="0" smtClean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bearbeiten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770114" y="3216663"/>
            <a:ext cx="443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-Hier bitte Titelbild</a:t>
            </a:r>
            <a:r>
              <a:rPr lang="de-DE" baseline="0" dirty="0"/>
              <a:t> im Folienmaster einfügen-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08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369" y="1377328"/>
            <a:ext cx="967133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742950" indent="-742950" algn="l" defTabSz="914400" rtl="0" eaLnBrk="1" latinLnBrk="0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de-DE" sz="2800" kern="1200" dirty="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73239"/>
                </a:solidFill>
              </a:defRPr>
            </a:lvl1pPr>
          </a:lstStyle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D339CD7-D265-4DAB-ADAE-BDECF045D4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70" y="49121"/>
            <a:ext cx="9671330" cy="570004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600" b="1" kern="1200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303457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lang="de-DE" sz="2800" b="0" kern="1200" dirty="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A773-034A-48C2-81BB-6F1B4B9A5FD5}" type="datetimeFigureOut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3067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94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A5E3-9610-43EC-BB21-78D042EEDDC8}" type="datetime1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9984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289D4844-9CF5-481A-8918-BF6F9898F768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7" name="Flussdiagramm: Daten 17"/>
          <p:cNvSpPr/>
          <p:nvPr userDrawn="1"/>
        </p:nvSpPr>
        <p:spPr>
          <a:xfrm>
            <a:off x="4675235" y="1773591"/>
            <a:ext cx="6610806" cy="23608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407"/>
              <a:gd name="connsiteX1" fmla="*/ 2000 w 10000"/>
              <a:gd name="connsiteY1" fmla="*/ 0 h 10407"/>
              <a:gd name="connsiteX2" fmla="*/ 10000 w 10000"/>
              <a:gd name="connsiteY2" fmla="*/ 0 h 10407"/>
              <a:gd name="connsiteX3" fmla="*/ 8700 w 10000"/>
              <a:gd name="connsiteY3" fmla="*/ 10407 h 10407"/>
              <a:gd name="connsiteX4" fmla="*/ 0 w 10000"/>
              <a:gd name="connsiteY4" fmla="*/ 10000 h 10407"/>
              <a:gd name="connsiteX0" fmla="*/ 0 w 9967"/>
              <a:gd name="connsiteY0" fmla="*/ 10000 h 10407"/>
              <a:gd name="connsiteX1" fmla="*/ 2000 w 9967"/>
              <a:gd name="connsiteY1" fmla="*/ 0 h 10407"/>
              <a:gd name="connsiteX2" fmla="*/ 9967 w 9967"/>
              <a:gd name="connsiteY2" fmla="*/ 232 h 10407"/>
              <a:gd name="connsiteX3" fmla="*/ 8700 w 9967"/>
              <a:gd name="connsiteY3" fmla="*/ 10407 h 10407"/>
              <a:gd name="connsiteX4" fmla="*/ 0 w 9967"/>
              <a:gd name="connsiteY4" fmla="*/ 10000 h 10407"/>
              <a:gd name="connsiteX0" fmla="*/ 0 w 10000"/>
              <a:gd name="connsiteY0" fmla="*/ 9609 h 10000"/>
              <a:gd name="connsiteX1" fmla="*/ 2007 w 10000"/>
              <a:gd name="connsiteY1" fmla="*/ 0 h 10000"/>
              <a:gd name="connsiteX2" fmla="*/ 10000 w 10000"/>
              <a:gd name="connsiteY2" fmla="*/ 223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9609 h 10000"/>
              <a:gd name="connsiteX1" fmla="*/ 1273 w 10000"/>
              <a:gd name="connsiteY1" fmla="*/ 0 h 10000"/>
              <a:gd name="connsiteX2" fmla="*/ 10000 w 10000"/>
              <a:gd name="connsiteY2" fmla="*/ 223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9609 h 10000"/>
              <a:gd name="connsiteX1" fmla="*/ 1273 w 10000"/>
              <a:gd name="connsiteY1" fmla="*/ 0 h 10000"/>
              <a:gd name="connsiteX2" fmla="*/ 10000 w 10000"/>
              <a:gd name="connsiteY2" fmla="*/ 0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10056 h 10056"/>
              <a:gd name="connsiteX1" fmla="*/ 1273 w 10000"/>
              <a:gd name="connsiteY1" fmla="*/ 0 h 10056"/>
              <a:gd name="connsiteX2" fmla="*/ 10000 w 10000"/>
              <a:gd name="connsiteY2" fmla="*/ 0 h 10056"/>
              <a:gd name="connsiteX3" fmla="*/ 8762 w 10000"/>
              <a:gd name="connsiteY3" fmla="*/ 10000 h 10056"/>
              <a:gd name="connsiteX4" fmla="*/ 0 w 10000"/>
              <a:gd name="connsiteY4" fmla="*/ 10056 h 10056"/>
              <a:gd name="connsiteX0" fmla="*/ 0 w 10100"/>
              <a:gd name="connsiteY0" fmla="*/ 10112 h 10112"/>
              <a:gd name="connsiteX1" fmla="*/ 1273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2"/>
              <a:gd name="connsiteX1" fmla="*/ 1273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2"/>
              <a:gd name="connsiteX1" fmla="*/ 1306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4"/>
              <a:gd name="connsiteX1" fmla="*/ 1306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100"/>
              <a:gd name="connsiteY0" fmla="*/ 10112 h 10114"/>
              <a:gd name="connsiteX1" fmla="*/ 659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100"/>
              <a:gd name="connsiteY0" fmla="*/ 10112 h 10114"/>
              <a:gd name="connsiteX1" fmla="*/ 625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316"/>
              <a:gd name="connsiteY0" fmla="*/ 10112 h 10114"/>
              <a:gd name="connsiteX1" fmla="*/ 625 w 10316"/>
              <a:gd name="connsiteY1" fmla="*/ 56 h 10114"/>
              <a:gd name="connsiteX2" fmla="*/ 10316 w 10316"/>
              <a:gd name="connsiteY2" fmla="*/ 0 h 10114"/>
              <a:gd name="connsiteX3" fmla="*/ 9494 w 10316"/>
              <a:gd name="connsiteY3" fmla="*/ 10114 h 10114"/>
              <a:gd name="connsiteX4" fmla="*/ 0 w 10316"/>
              <a:gd name="connsiteY4" fmla="*/ 10112 h 10114"/>
              <a:gd name="connsiteX0" fmla="*/ 0 w 10467"/>
              <a:gd name="connsiteY0" fmla="*/ 10112 h 10114"/>
              <a:gd name="connsiteX1" fmla="*/ 776 w 10467"/>
              <a:gd name="connsiteY1" fmla="*/ 56 h 10114"/>
              <a:gd name="connsiteX2" fmla="*/ 10467 w 10467"/>
              <a:gd name="connsiteY2" fmla="*/ 0 h 10114"/>
              <a:gd name="connsiteX3" fmla="*/ 9645 w 10467"/>
              <a:gd name="connsiteY3" fmla="*/ 10114 h 10114"/>
              <a:gd name="connsiteX4" fmla="*/ 0 w 10467"/>
              <a:gd name="connsiteY4" fmla="*/ 10112 h 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7" h="10114">
                <a:moveTo>
                  <a:pt x="0" y="10112"/>
                </a:moveTo>
                <a:cubicBezTo>
                  <a:pt x="220" y="6760"/>
                  <a:pt x="556" y="3408"/>
                  <a:pt x="776" y="56"/>
                </a:cubicBezTo>
                <a:lnTo>
                  <a:pt x="10467" y="0"/>
                </a:lnTo>
                <a:lnTo>
                  <a:pt x="9645" y="10114"/>
                </a:lnTo>
                <a:lnTo>
                  <a:pt x="0" y="1011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5729592" y="3773984"/>
            <a:ext cx="5132770" cy="25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12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Stabstelle Wirtschaftsförderung,</a:t>
            </a:r>
            <a:r>
              <a:rPr lang="de-DE" sz="1200" baseline="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Stadtmarketing und Citymanagement</a:t>
            </a:r>
            <a:endParaRPr lang="de-DE" sz="1200" dirty="0">
              <a:solidFill>
                <a:srgbClr val="005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729592" y="1996777"/>
            <a:ext cx="5132770" cy="5794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de-DE" sz="3600" b="1" kern="1200" dirty="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29592" y="2550145"/>
            <a:ext cx="5132770" cy="10148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de-DE" sz="2900" kern="1200" dirty="0" smtClean="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bearbeiten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770114" y="3216663"/>
            <a:ext cx="443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-Hier bitte Titelbild</a:t>
            </a:r>
            <a:r>
              <a:rPr lang="de-DE" baseline="0" dirty="0"/>
              <a:t> im Folienmaster einfügen-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139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0370" y="49121"/>
            <a:ext cx="9671330" cy="570004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600" b="1" kern="1200" dirty="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369" y="1377328"/>
            <a:ext cx="967133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742950" indent="-742950" algn="l" defTabSz="914400" rtl="0" eaLnBrk="1" latinLnBrk="0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de-DE" sz="2800" kern="1200" dirty="0" smtClean="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3772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dirty="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lang="de-DE" sz="2800" b="0" kern="1200" dirty="0" smtClean="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08A773-034A-48C2-81BB-6F1B4B9A5FD5}" type="datetimeFigureOut">
              <a:rPr lang="de-DE" smtClean="0"/>
              <a:pPr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059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94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A5E3-9610-43EC-BB21-78D042EEDDC8}" type="datetime1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9636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289D4844-9CF5-481A-8918-BF6F9898F768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7" name="Flussdiagramm: Daten 17"/>
          <p:cNvSpPr/>
          <p:nvPr userDrawn="1"/>
        </p:nvSpPr>
        <p:spPr>
          <a:xfrm>
            <a:off x="4675235" y="1773591"/>
            <a:ext cx="6610806" cy="23608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407"/>
              <a:gd name="connsiteX1" fmla="*/ 2000 w 10000"/>
              <a:gd name="connsiteY1" fmla="*/ 0 h 10407"/>
              <a:gd name="connsiteX2" fmla="*/ 10000 w 10000"/>
              <a:gd name="connsiteY2" fmla="*/ 0 h 10407"/>
              <a:gd name="connsiteX3" fmla="*/ 8700 w 10000"/>
              <a:gd name="connsiteY3" fmla="*/ 10407 h 10407"/>
              <a:gd name="connsiteX4" fmla="*/ 0 w 10000"/>
              <a:gd name="connsiteY4" fmla="*/ 10000 h 10407"/>
              <a:gd name="connsiteX0" fmla="*/ 0 w 9967"/>
              <a:gd name="connsiteY0" fmla="*/ 10000 h 10407"/>
              <a:gd name="connsiteX1" fmla="*/ 2000 w 9967"/>
              <a:gd name="connsiteY1" fmla="*/ 0 h 10407"/>
              <a:gd name="connsiteX2" fmla="*/ 9967 w 9967"/>
              <a:gd name="connsiteY2" fmla="*/ 232 h 10407"/>
              <a:gd name="connsiteX3" fmla="*/ 8700 w 9967"/>
              <a:gd name="connsiteY3" fmla="*/ 10407 h 10407"/>
              <a:gd name="connsiteX4" fmla="*/ 0 w 9967"/>
              <a:gd name="connsiteY4" fmla="*/ 10000 h 10407"/>
              <a:gd name="connsiteX0" fmla="*/ 0 w 10000"/>
              <a:gd name="connsiteY0" fmla="*/ 9609 h 10000"/>
              <a:gd name="connsiteX1" fmla="*/ 2007 w 10000"/>
              <a:gd name="connsiteY1" fmla="*/ 0 h 10000"/>
              <a:gd name="connsiteX2" fmla="*/ 10000 w 10000"/>
              <a:gd name="connsiteY2" fmla="*/ 223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9609 h 10000"/>
              <a:gd name="connsiteX1" fmla="*/ 1273 w 10000"/>
              <a:gd name="connsiteY1" fmla="*/ 0 h 10000"/>
              <a:gd name="connsiteX2" fmla="*/ 10000 w 10000"/>
              <a:gd name="connsiteY2" fmla="*/ 223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9609 h 10000"/>
              <a:gd name="connsiteX1" fmla="*/ 1273 w 10000"/>
              <a:gd name="connsiteY1" fmla="*/ 0 h 10000"/>
              <a:gd name="connsiteX2" fmla="*/ 10000 w 10000"/>
              <a:gd name="connsiteY2" fmla="*/ 0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10056 h 10056"/>
              <a:gd name="connsiteX1" fmla="*/ 1273 w 10000"/>
              <a:gd name="connsiteY1" fmla="*/ 0 h 10056"/>
              <a:gd name="connsiteX2" fmla="*/ 10000 w 10000"/>
              <a:gd name="connsiteY2" fmla="*/ 0 h 10056"/>
              <a:gd name="connsiteX3" fmla="*/ 8762 w 10000"/>
              <a:gd name="connsiteY3" fmla="*/ 10000 h 10056"/>
              <a:gd name="connsiteX4" fmla="*/ 0 w 10000"/>
              <a:gd name="connsiteY4" fmla="*/ 10056 h 10056"/>
              <a:gd name="connsiteX0" fmla="*/ 0 w 10100"/>
              <a:gd name="connsiteY0" fmla="*/ 10112 h 10112"/>
              <a:gd name="connsiteX1" fmla="*/ 1273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2"/>
              <a:gd name="connsiteX1" fmla="*/ 1273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2"/>
              <a:gd name="connsiteX1" fmla="*/ 1306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4"/>
              <a:gd name="connsiteX1" fmla="*/ 1306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100"/>
              <a:gd name="connsiteY0" fmla="*/ 10112 h 10114"/>
              <a:gd name="connsiteX1" fmla="*/ 659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100"/>
              <a:gd name="connsiteY0" fmla="*/ 10112 h 10114"/>
              <a:gd name="connsiteX1" fmla="*/ 625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316"/>
              <a:gd name="connsiteY0" fmla="*/ 10112 h 10114"/>
              <a:gd name="connsiteX1" fmla="*/ 625 w 10316"/>
              <a:gd name="connsiteY1" fmla="*/ 56 h 10114"/>
              <a:gd name="connsiteX2" fmla="*/ 10316 w 10316"/>
              <a:gd name="connsiteY2" fmla="*/ 0 h 10114"/>
              <a:gd name="connsiteX3" fmla="*/ 9494 w 10316"/>
              <a:gd name="connsiteY3" fmla="*/ 10114 h 10114"/>
              <a:gd name="connsiteX4" fmla="*/ 0 w 10316"/>
              <a:gd name="connsiteY4" fmla="*/ 10112 h 10114"/>
              <a:gd name="connsiteX0" fmla="*/ 0 w 10467"/>
              <a:gd name="connsiteY0" fmla="*/ 10112 h 10114"/>
              <a:gd name="connsiteX1" fmla="*/ 776 w 10467"/>
              <a:gd name="connsiteY1" fmla="*/ 56 h 10114"/>
              <a:gd name="connsiteX2" fmla="*/ 10467 w 10467"/>
              <a:gd name="connsiteY2" fmla="*/ 0 h 10114"/>
              <a:gd name="connsiteX3" fmla="*/ 9645 w 10467"/>
              <a:gd name="connsiteY3" fmla="*/ 10114 h 10114"/>
              <a:gd name="connsiteX4" fmla="*/ 0 w 10467"/>
              <a:gd name="connsiteY4" fmla="*/ 10112 h 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7" h="10114">
                <a:moveTo>
                  <a:pt x="0" y="10112"/>
                </a:moveTo>
                <a:cubicBezTo>
                  <a:pt x="220" y="6760"/>
                  <a:pt x="556" y="3408"/>
                  <a:pt x="776" y="56"/>
                </a:cubicBezTo>
                <a:lnTo>
                  <a:pt x="10467" y="0"/>
                </a:lnTo>
                <a:lnTo>
                  <a:pt x="9645" y="10114"/>
                </a:lnTo>
                <a:lnTo>
                  <a:pt x="0" y="1011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5729592" y="3773984"/>
            <a:ext cx="5132770" cy="25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12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Stabstelle Wirtschaftsförderung,</a:t>
            </a:r>
            <a:r>
              <a:rPr lang="de-DE" sz="1200" baseline="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Stadtmarketing und Citymanagement</a:t>
            </a:r>
            <a:endParaRPr lang="de-DE" sz="1200" dirty="0">
              <a:solidFill>
                <a:srgbClr val="003E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729592" y="1996777"/>
            <a:ext cx="5132770" cy="5794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de-DE" sz="3600" b="1" kern="1200" dirty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29592" y="2550145"/>
            <a:ext cx="5132770" cy="10148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de-DE" sz="2900" kern="1200" dirty="0" smtClean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bearbeiten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770114" y="3216663"/>
            <a:ext cx="443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-Hier bitte Titelbild</a:t>
            </a:r>
            <a:r>
              <a:rPr lang="de-DE" baseline="0" dirty="0"/>
              <a:t> im Folienmaster einfügen-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14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369" y="1377328"/>
            <a:ext cx="967133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742950" indent="-742950" algn="l" defTabSz="914400" rtl="0" eaLnBrk="1" latinLnBrk="0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de-DE" sz="2800" kern="1200" dirty="0" smtClean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E65"/>
                </a:solidFill>
              </a:defRPr>
            </a:lvl1pPr>
          </a:lstStyle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45D5842-07E1-470C-93F7-309CB3ED9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70" y="49121"/>
            <a:ext cx="9671330" cy="570004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600" b="1" kern="1200" dirty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3609051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dirty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lang="de-DE" sz="2800" b="0" kern="1200" dirty="0" smtClean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A773-034A-48C2-81BB-6F1B4B9A5FD5}" type="datetimeFigureOut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791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369" y="1377328"/>
            <a:ext cx="967133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742950" indent="-742950" algn="l" defTabSz="914400" rtl="0" eaLnBrk="1" latinLnBrk="0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de-DE" sz="2800" kern="1200" dirty="0" smtClean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E57D-E85A-4A50-8415-6722678F1823}" type="datetime1">
              <a:rPr lang="de-DE" smtClean="0"/>
              <a:t>18.01.2024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716727B-8707-4CBE-9D36-037D70F44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70" y="49121"/>
            <a:ext cx="9671330" cy="570004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600" b="1" kern="1200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76256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94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A5E3-9610-43EC-BB21-78D042EEDDC8}" type="datetime1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95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lang="de-DE" sz="2800" b="0" kern="1200" dirty="0" smtClean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A773-034A-48C2-81BB-6F1B4B9A5FD5}" type="datetimeFigureOut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87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94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A5E3-9610-43EC-BB21-78D042EEDDC8}" type="datetime1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29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289D4844-9CF5-481A-8918-BF6F9898F768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7" name="Flussdiagramm: Daten 17"/>
          <p:cNvSpPr/>
          <p:nvPr userDrawn="1"/>
        </p:nvSpPr>
        <p:spPr>
          <a:xfrm>
            <a:off x="4675235" y="1773591"/>
            <a:ext cx="6610806" cy="23608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407"/>
              <a:gd name="connsiteX1" fmla="*/ 2000 w 10000"/>
              <a:gd name="connsiteY1" fmla="*/ 0 h 10407"/>
              <a:gd name="connsiteX2" fmla="*/ 10000 w 10000"/>
              <a:gd name="connsiteY2" fmla="*/ 0 h 10407"/>
              <a:gd name="connsiteX3" fmla="*/ 8700 w 10000"/>
              <a:gd name="connsiteY3" fmla="*/ 10407 h 10407"/>
              <a:gd name="connsiteX4" fmla="*/ 0 w 10000"/>
              <a:gd name="connsiteY4" fmla="*/ 10000 h 10407"/>
              <a:gd name="connsiteX0" fmla="*/ 0 w 9967"/>
              <a:gd name="connsiteY0" fmla="*/ 10000 h 10407"/>
              <a:gd name="connsiteX1" fmla="*/ 2000 w 9967"/>
              <a:gd name="connsiteY1" fmla="*/ 0 h 10407"/>
              <a:gd name="connsiteX2" fmla="*/ 9967 w 9967"/>
              <a:gd name="connsiteY2" fmla="*/ 232 h 10407"/>
              <a:gd name="connsiteX3" fmla="*/ 8700 w 9967"/>
              <a:gd name="connsiteY3" fmla="*/ 10407 h 10407"/>
              <a:gd name="connsiteX4" fmla="*/ 0 w 9967"/>
              <a:gd name="connsiteY4" fmla="*/ 10000 h 10407"/>
              <a:gd name="connsiteX0" fmla="*/ 0 w 10000"/>
              <a:gd name="connsiteY0" fmla="*/ 9609 h 10000"/>
              <a:gd name="connsiteX1" fmla="*/ 2007 w 10000"/>
              <a:gd name="connsiteY1" fmla="*/ 0 h 10000"/>
              <a:gd name="connsiteX2" fmla="*/ 10000 w 10000"/>
              <a:gd name="connsiteY2" fmla="*/ 223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9609 h 10000"/>
              <a:gd name="connsiteX1" fmla="*/ 1273 w 10000"/>
              <a:gd name="connsiteY1" fmla="*/ 0 h 10000"/>
              <a:gd name="connsiteX2" fmla="*/ 10000 w 10000"/>
              <a:gd name="connsiteY2" fmla="*/ 223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9609 h 10000"/>
              <a:gd name="connsiteX1" fmla="*/ 1273 w 10000"/>
              <a:gd name="connsiteY1" fmla="*/ 0 h 10000"/>
              <a:gd name="connsiteX2" fmla="*/ 10000 w 10000"/>
              <a:gd name="connsiteY2" fmla="*/ 0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10056 h 10056"/>
              <a:gd name="connsiteX1" fmla="*/ 1273 w 10000"/>
              <a:gd name="connsiteY1" fmla="*/ 0 h 10056"/>
              <a:gd name="connsiteX2" fmla="*/ 10000 w 10000"/>
              <a:gd name="connsiteY2" fmla="*/ 0 h 10056"/>
              <a:gd name="connsiteX3" fmla="*/ 8762 w 10000"/>
              <a:gd name="connsiteY3" fmla="*/ 10000 h 10056"/>
              <a:gd name="connsiteX4" fmla="*/ 0 w 10000"/>
              <a:gd name="connsiteY4" fmla="*/ 10056 h 10056"/>
              <a:gd name="connsiteX0" fmla="*/ 0 w 10100"/>
              <a:gd name="connsiteY0" fmla="*/ 10112 h 10112"/>
              <a:gd name="connsiteX1" fmla="*/ 1273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2"/>
              <a:gd name="connsiteX1" fmla="*/ 1273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2"/>
              <a:gd name="connsiteX1" fmla="*/ 1306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4"/>
              <a:gd name="connsiteX1" fmla="*/ 1306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100"/>
              <a:gd name="connsiteY0" fmla="*/ 10112 h 10114"/>
              <a:gd name="connsiteX1" fmla="*/ 659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100"/>
              <a:gd name="connsiteY0" fmla="*/ 10112 h 10114"/>
              <a:gd name="connsiteX1" fmla="*/ 625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316"/>
              <a:gd name="connsiteY0" fmla="*/ 10112 h 10114"/>
              <a:gd name="connsiteX1" fmla="*/ 625 w 10316"/>
              <a:gd name="connsiteY1" fmla="*/ 56 h 10114"/>
              <a:gd name="connsiteX2" fmla="*/ 10316 w 10316"/>
              <a:gd name="connsiteY2" fmla="*/ 0 h 10114"/>
              <a:gd name="connsiteX3" fmla="*/ 9494 w 10316"/>
              <a:gd name="connsiteY3" fmla="*/ 10114 h 10114"/>
              <a:gd name="connsiteX4" fmla="*/ 0 w 10316"/>
              <a:gd name="connsiteY4" fmla="*/ 10112 h 10114"/>
              <a:gd name="connsiteX0" fmla="*/ 0 w 10467"/>
              <a:gd name="connsiteY0" fmla="*/ 10112 h 10114"/>
              <a:gd name="connsiteX1" fmla="*/ 776 w 10467"/>
              <a:gd name="connsiteY1" fmla="*/ 56 h 10114"/>
              <a:gd name="connsiteX2" fmla="*/ 10467 w 10467"/>
              <a:gd name="connsiteY2" fmla="*/ 0 h 10114"/>
              <a:gd name="connsiteX3" fmla="*/ 9645 w 10467"/>
              <a:gd name="connsiteY3" fmla="*/ 10114 h 10114"/>
              <a:gd name="connsiteX4" fmla="*/ 0 w 10467"/>
              <a:gd name="connsiteY4" fmla="*/ 10112 h 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7" h="10114">
                <a:moveTo>
                  <a:pt x="0" y="10112"/>
                </a:moveTo>
                <a:cubicBezTo>
                  <a:pt x="220" y="6760"/>
                  <a:pt x="556" y="3408"/>
                  <a:pt x="776" y="56"/>
                </a:cubicBezTo>
                <a:lnTo>
                  <a:pt x="10467" y="0"/>
                </a:lnTo>
                <a:lnTo>
                  <a:pt x="9645" y="10114"/>
                </a:lnTo>
                <a:lnTo>
                  <a:pt x="0" y="1011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5729592" y="3773984"/>
            <a:ext cx="5132770" cy="25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1200" dirty="0"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Stabstelle Wirtschaftsförderung,</a:t>
            </a:r>
            <a:r>
              <a:rPr lang="de-DE" sz="1200" baseline="0" dirty="0"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Stadtmarketing und Citymanagement</a:t>
            </a:r>
            <a:endParaRPr lang="de-DE" sz="1200" dirty="0">
              <a:solidFill>
                <a:srgbClr val="E732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729592" y="1996777"/>
            <a:ext cx="5132770" cy="5794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de-DE" sz="3600" b="1" kern="1200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29592" y="2550145"/>
            <a:ext cx="5132770" cy="10148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de-DE" sz="2900" kern="1200" dirty="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bearbeiten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770114" y="3216663"/>
            <a:ext cx="443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-Hier bitte Titelbild</a:t>
            </a:r>
            <a:r>
              <a:rPr lang="de-DE" baseline="0" dirty="0"/>
              <a:t> im Folienmaster einfügen-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481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369" y="1377328"/>
            <a:ext cx="967133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742950" indent="-742950" algn="l" defTabSz="914400" rtl="0" eaLnBrk="1" latinLnBrk="0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de-DE" sz="2800" kern="1200" dirty="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73239"/>
                </a:solidFill>
              </a:defRPr>
            </a:lvl1pPr>
          </a:lstStyle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D339CD7-D265-4DAB-ADAE-BDECF045D4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70" y="49121"/>
            <a:ext cx="9671330" cy="570004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600" b="1" kern="1200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55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lang="de-DE" sz="2800" b="0" kern="1200" dirty="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A773-034A-48C2-81BB-6F1B4B9A5FD5}" type="datetimeFigureOut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846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94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A5E3-9610-43EC-BB21-78D042EEDDC8}" type="datetime1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593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289D4844-9CF5-481A-8918-BF6F9898F768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7" name="Flussdiagramm: Daten 17"/>
          <p:cNvSpPr/>
          <p:nvPr userDrawn="1"/>
        </p:nvSpPr>
        <p:spPr>
          <a:xfrm>
            <a:off x="4675235" y="1773591"/>
            <a:ext cx="6610806" cy="23608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407"/>
              <a:gd name="connsiteX1" fmla="*/ 2000 w 10000"/>
              <a:gd name="connsiteY1" fmla="*/ 0 h 10407"/>
              <a:gd name="connsiteX2" fmla="*/ 10000 w 10000"/>
              <a:gd name="connsiteY2" fmla="*/ 0 h 10407"/>
              <a:gd name="connsiteX3" fmla="*/ 8700 w 10000"/>
              <a:gd name="connsiteY3" fmla="*/ 10407 h 10407"/>
              <a:gd name="connsiteX4" fmla="*/ 0 w 10000"/>
              <a:gd name="connsiteY4" fmla="*/ 10000 h 10407"/>
              <a:gd name="connsiteX0" fmla="*/ 0 w 9967"/>
              <a:gd name="connsiteY0" fmla="*/ 10000 h 10407"/>
              <a:gd name="connsiteX1" fmla="*/ 2000 w 9967"/>
              <a:gd name="connsiteY1" fmla="*/ 0 h 10407"/>
              <a:gd name="connsiteX2" fmla="*/ 9967 w 9967"/>
              <a:gd name="connsiteY2" fmla="*/ 232 h 10407"/>
              <a:gd name="connsiteX3" fmla="*/ 8700 w 9967"/>
              <a:gd name="connsiteY3" fmla="*/ 10407 h 10407"/>
              <a:gd name="connsiteX4" fmla="*/ 0 w 9967"/>
              <a:gd name="connsiteY4" fmla="*/ 10000 h 10407"/>
              <a:gd name="connsiteX0" fmla="*/ 0 w 10000"/>
              <a:gd name="connsiteY0" fmla="*/ 9609 h 10000"/>
              <a:gd name="connsiteX1" fmla="*/ 2007 w 10000"/>
              <a:gd name="connsiteY1" fmla="*/ 0 h 10000"/>
              <a:gd name="connsiteX2" fmla="*/ 10000 w 10000"/>
              <a:gd name="connsiteY2" fmla="*/ 223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9609 h 10000"/>
              <a:gd name="connsiteX1" fmla="*/ 1273 w 10000"/>
              <a:gd name="connsiteY1" fmla="*/ 0 h 10000"/>
              <a:gd name="connsiteX2" fmla="*/ 10000 w 10000"/>
              <a:gd name="connsiteY2" fmla="*/ 223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9609 h 10000"/>
              <a:gd name="connsiteX1" fmla="*/ 1273 w 10000"/>
              <a:gd name="connsiteY1" fmla="*/ 0 h 10000"/>
              <a:gd name="connsiteX2" fmla="*/ 10000 w 10000"/>
              <a:gd name="connsiteY2" fmla="*/ 0 h 10000"/>
              <a:gd name="connsiteX3" fmla="*/ 8762 w 10000"/>
              <a:gd name="connsiteY3" fmla="*/ 10000 h 10000"/>
              <a:gd name="connsiteX4" fmla="*/ 0 w 10000"/>
              <a:gd name="connsiteY4" fmla="*/ 9609 h 10000"/>
              <a:gd name="connsiteX0" fmla="*/ 0 w 10000"/>
              <a:gd name="connsiteY0" fmla="*/ 10056 h 10056"/>
              <a:gd name="connsiteX1" fmla="*/ 1273 w 10000"/>
              <a:gd name="connsiteY1" fmla="*/ 0 h 10056"/>
              <a:gd name="connsiteX2" fmla="*/ 10000 w 10000"/>
              <a:gd name="connsiteY2" fmla="*/ 0 h 10056"/>
              <a:gd name="connsiteX3" fmla="*/ 8762 w 10000"/>
              <a:gd name="connsiteY3" fmla="*/ 10000 h 10056"/>
              <a:gd name="connsiteX4" fmla="*/ 0 w 10000"/>
              <a:gd name="connsiteY4" fmla="*/ 10056 h 10056"/>
              <a:gd name="connsiteX0" fmla="*/ 0 w 10100"/>
              <a:gd name="connsiteY0" fmla="*/ 10112 h 10112"/>
              <a:gd name="connsiteX1" fmla="*/ 1273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2"/>
              <a:gd name="connsiteX1" fmla="*/ 1273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2"/>
              <a:gd name="connsiteX1" fmla="*/ 1306 w 10100"/>
              <a:gd name="connsiteY1" fmla="*/ 56 h 10112"/>
              <a:gd name="connsiteX2" fmla="*/ 10100 w 10100"/>
              <a:gd name="connsiteY2" fmla="*/ 0 h 10112"/>
              <a:gd name="connsiteX3" fmla="*/ 8762 w 10100"/>
              <a:gd name="connsiteY3" fmla="*/ 10056 h 10112"/>
              <a:gd name="connsiteX4" fmla="*/ 0 w 10100"/>
              <a:gd name="connsiteY4" fmla="*/ 10112 h 10112"/>
              <a:gd name="connsiteX0" fmla="*/ 0 w 10100"/>
              <a:gd name="connsiteY0" fmla="*/ 10112 h 10114"/>
              <a:gd name="connsiteX1" fmla="*/ 1306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100"/>
              <a:gd name="connsiteY0" fmla="*/ 10112 h 10114"/>
              <a:gd name="connsiteX1" fmla="*/ 659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100"/>
              <a:gd name="connsiteY0" fmla="*/ 10112 h 10114"/>
              <a:gd name="connsiteX1" fmla="*/ 625 w 10100"/>
              <a:gd name="connsiteY1" fmla="*/ 56 h 10114"/>
              <a:gd name="connsiteX2" fmla="*/ 10100 w 10100"/>
              <a:gd name="connsiteY2" fmla="*/ 0 h 10114"/>
              <a:gd name="connsiteX3" fmla="*/ 9494 w 10100"/>
              <a:gd name="connsiteY3" fmla="*/ 10114 h 10114"/>
              <a:gd name="connsiteX4" fmla="*/ 0 w 10100"/>
              <a:gd name="connsiteY4" fmla="*/ 10112 h 10114"/>
              <a:gd name="connsiteX0" fmla="*/ 0 w 10316"/>
              <a:gd name="connsiteY0" fmla="*/ 10112 h 10114"/>
              <a:gd name="connsiteX1" fmla="*/ 625 w 10316"/>
              <a:gd name="connsiteY1" fmla="*/ 56 h 10114"/>
              <a:gd name="connsiteX2" fmla="*/ 10316 w 10316"/>
              <a:gd name="connsiteY2" fmla="*/ 0 h 10114"/>
              <a:gd name="connsiteX3" fmla="*/ 9494 w 10316"/>
              <a:gd name="connsiteY3" fmla="*/ 10114 h 10114"/>
              <a:gd name="connsiteX4" fmla="*/ 0 w 10316"/>
              <a:gd name="connsiteY4" fmla="*/ 10112 h 10114"/>
              <a:gd name="connsiteX0" fmla="*/ 0 w 10467"/>
              <a:gd name="connsiteY0" fmla="*/ 10112 h 10114"/>
              <a:gd name="connsiteX1" fmla="*/ 776 w 10467"/>
              <a:gd name="connsiteY1" fmla="*/ 56 h 10114"/>
              <a:gd name="connsiteX2" fmla="*/ 10467 w 10467"/>
              <a:gd name="connsiteY2" fmla="*/ 0 h 10114"/>
              <a:gd name="connsiteX3" fmla="*/ 9645 w 10467"/>
              <a:gd name="connsiteY3" fmla="*/ 10114 h 10114"/>
              <a:gd name="connsiteX4" fmla="*/ 0 w 10467"/>
              <a:gd name="connsiteY4" fmla="*/ 10112 h 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7" h="10114">
                <a:moveTo>
                  <a:pt x="0" y="10112"/>
                </a:moveTo>
                <a:cubicBezTo>
                  <a:pt x="220" y="6760"/>
                  <a:pt x="556" y="3408"/>
                  <a:pt x="776" y="56"/>
                </a:cubicBezTo>
                <a:lnTo>
                  <a:pt x="10467" y="0"/>
                </a:lnTo>
                <a:lnTo>
                  <a:pt x="9645" y="10114"/>
                </a:lnTo>
                <a:lnTo>
                  <a:pt x="0" y="1011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5729592" y="3773984"/>
            <a:ext cx="5132770" cy="258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1200" dirty="0"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Stabstelle Wirtschaftsförderung,</a:t>
            </a:r>
            <a:r>
              <a:rPr lang="de-DE" sz="1200" baseline="0" dirty="0">
                <a:solidFill>
                  <a:srgbClr val="E732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Stadtmarketing und Citymanagement</a:t>
            </a:r>
            <a:endParaRPr lang="de-DE" sz="1200" dirty="0">
              <a:solidFill>
                <a:srgbClr val="E732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729592" y="1996777"/>
            <a:ext cx="5132770" cy="5794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de-DE" sz="3600" b="1" kern="1200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29592" y="2550145"/>
            <a:ext cx="5132770" cy="10148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de-DE" sz="2900" kern="1200" dirty="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bearbeiten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770114" y="3216663"/>
            <a:ext cx="443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-Hier bitte Titelbild</a:t>
            </a:r>
            <a:r>
              <a:rPr lang="de-DE" baseline="0" dirty="0"/>
              <a:t> im Folienmaster einfügen-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968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6"/>
          <p:cNvSpPr/>
          <p:nvPr userDrawn="1"/>
        </p:nvSpPr>
        <p:spPr>
          <a:xfrm rot="720000">
            <a:off x="9816308" y="-107422"/>
            <a:ext cx="3135351" cy="7374231"/>
          </a:xfrm>
          <a:custGeom>
            <a:avLst/>
            <a:gdLst>
              <a:gd name="connsiteX0" fmla="*/ 0 w 3937707"/>
              <a:gd name="connsiteY0" fmla="*/ 0 h 7785676"/>
              <a:gd name="connsiteX1" fmla="*/ 3937707 w 3937707"/>
              <a:gd name="connsiteY1" fmla="*/ 0 h 7785676"/>
              <a:gd name="connsiteX2" fmla="*/ 3937707 w 3937707"/>
              <a:gd name="connsiteY2" fmla="*/ 7785676 h 7785676"/>
              <a:gd name="connsiteX3" fmla="*/ 0 w 3937707"/>
              <a:gd name="connsiteY3" fmla="*/ 7785676 h 7785676"/>
              <a:gd name="connsiteX4" fmla="*/ 0 w 3937707"/>
              <a:gd name="connsiteY4" fmla="*/ 0 h 7785676"/>
              <a:gd name="connsiteX0" fmla="*/ 0 w 3939210"/>
              <a:gd name="connsiteY0" fmla="*/ 502174 h 7785676"/>
              <a:gd name="connsiteX1" fmla="*/ 3939210 w 3939210"/>
              <a:gd name="connsiteY1" fmla="*/ 0 h 7785676"/>
              <a:gd name="connsiteX2" fmla="*/ 3939210 w 3939210"/>
              <a:gd name="connsiteY2" fmla="*/ 7785676 h 7785676"/>
              <a:gd name="connsiteX3" fmla="*/ 1503 w 3939210"/>
              <a:gd name="connsiteY3" fmla="*/ 7785676 h 7785676"/>
              <a:gd name="connsiteX4" fmla="*/ 0 w 3939210"/>
              <a:gd name="connsiteY4" fmla="*/ 502174 h 7785676"/>
              <a:gd name="connsiteX0" fmla="*/ 0 w 3939210"/>
              <a:gd name="connsiteY0" fmla="*/ 502174 h 7785676"/>
              <a:gd name="connsiteX1" fmla="*/ 3939210 w 3939210"/>
              <a:gd name="connsiteY1" fmla="*/ 0 h 7785676"/>
              <a:gd name="connsiteX2" fmla="*/ 3939210 w 3939210"/>
              <a:gd name="connsiteY2" fmla="*/ 7785676 h 7785676"/>
              <a:gd name="connsiteX3" fmla="*/ 1503 w 3939210"/>
              <a:gd name="connsiteY3" fmla="*/ 7785676 h 7785676"/>
              <a:gd name="connsiteX4" fmla="*/ 0 w 3939210"/>
              <a:gd name="connsiteY4" fmla="*/ 502174 h 7785676"/>
              <a:gd name="connsiteX0" fmla="*/ 0 w 3939210"/>
              <a:gd name="connsiteY0" fmla="*/ 175116 h 7458618"/>
              <a:gd name="connsiteX1" fmla="*/ 1706098 w 3939210"/>
              <a:gd name="connsiteY1" fmla="*/ 0 h 7458618"/>
              <a:gd name="connsiteX2" fmla="*/ 3939210 w 3939210"/>
              <a:gd name="connsiteY2" fmla="*/ 7458618 h 7458618"/>
              <a:gd name="connsiteX3" fmla="*/ 1503 w 3939210"/>
              <a:gd name="connsiteY3" fmla="*/ 7458618 h 7458618"/>
              <a:gd name="connsiteX4" fmla="*/ 0 w 3939210"/>
              <a:gd name="connsiteY4" fmla="*/ 175116 h 7458618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1503 w 3939210"/>
              <a:gd name="connsiteY3" fmla="*/ 7601252 h 7601252"/>
              <a:gd name="connsiteX4" fmla="*/ 0 w 3939210"/>
              <a:gd name="connsiteY4" fmla="*/ 317750 h 7601252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1503 w 3939210"/>
              <a:gd name="connsiteY3" fmla="*/ 7601252 h 7601252"/>
              <a:gd name="connsiteX4" fmla="*/ 0 w 3939210"/>
              <a:gd name="connsiteY4" fmla="*/ 317750 h 7601252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549 w 3939210"/>
              <a:gd name="connsiteY3" fmla="*/ 7365287 h 7601252"/>
              <a:gd name="connsiteX4" fmla="*/ 0 w 3939210"/>
              <a:gd name="connsiteY4" fmla="*/ 317750 h 7601252"/>
              <a:gd name="connsiteX0" fmla="*/ 0 w 3636935"/>
              <a:gd name="connsiteY0" fmla="*/ 317750 h 7365287"/>
              <a:gd name="connsiteX1" fmla="*/ 1636419 w 3636935"/>
              <a:gd name="connsiteY1" fmla="*/ 0 h 7365287"/>
              <a:gd name="connsiteX2" fmla="*/ 3636935 w 3636935"/>
              <a:gd name="connsiteY2" fmla="*/ 6642111 h 7365287"/>
              <a:gd name="connsiteX3" fmla="*/ 549 w 3636935"/>
              <a:gd name="connsiteY3" fmla="*/ 7365287 h 7365287"/>
              <a:gd name="connsiteX4" fmla="*/ 0 w 3636935"/>
              <a:gd name="connsiteY4" fmla="*/ 317750 h 7365287"/>
              <a:gd name="connsiteX0" fmla="*/ 0 w 3623517"/>
              <a:gd name="connsiteY0" fmla="*/ 317750 h 7365287"/>
              <a:gd name="connsiteX1" fmla="*/ 1636419 w 3623517"/>
              <a:gd name="connsiteY1" fmla="*/ 0 h 7365287"/>
              <a:gd name="connsiteX2" fmla="*/ 3623517 w 3623517"/>
              <a:gd name="connsiteY2" fmla="*/ 6625282 h 7365287"/>
              <a:gd name="connsiteX3" fmla="*/ 549 w 3623517"/>
              <a:gd name="connsiteY3" fmla="*/ 7365287 h 7365287"/>
              <a:gd name="connsiteX4" fmla="*/ 0 w 3623517"/>
              <a:gd name="connsiteY4" fmla="*/ 317750 h 7365287"/>
              <a:gd name="connsiteX0" fmla="*/ 0 w 3619515"/>
              <a:gd name="connsiteY0" fmla="*/ 317750 h 7365287"/>
              <a:gd name="connsiteX1" fmla="*/ 1636419 w 3619515"/>
              <a:gd name="connsiteY1" fmla="*/ 0 h 7365287"/>
              <a:gd name="connsiteX2" fmla="*/ 3619515 w 3619515"/>
              <a:gd name="connsiteY2" fmla="*/ 6606453 h 7365287"/>
              <a:gd name="connsiteX3" fmla="*/ 549 w 3619515"/>
              <a:gd name="connsiteY3" fmla="*/ 7365287 h 7365287"/>
              <a:gd name="connsiteX4" fmla="*/ 0 w 3619515"/>
              <a:gd name="connsiteY4" fmla="*/ 317750 h 7365287"/>
              <a:gd name="connsiteX0" fmla="*/ 0 w 3634342"/>
              <a:gd name="connsiteY0" fmla="*/ 340582 h 7365287"/>
              <a:gd name="connsiteX1" fmla="*/ 1651246 w 3634342"/>
              <a:gd name="connsiteY1" fmla="*/ 0 h 7365287"/>
              <a:gd name="connsiteX2" fmla="*/ 3634342 w 3634342"/>
              <a:gd name="connsiteY2" fmla="*/ 6606453 h 7365287"/>
              <a:gd name="connsiteX3" fmla="*/ 15376 w 3634342"/>
              <a:gd name="connsiteY3" fmla="*/ 7365287 h 7365287"/>
              <a:gd name="connsiteX4" fmla="*/ 0 w 3634342"/>
              <a:gd name="connsiteY4" fmla="*/ 340582 h 7365287"/>
              <a:gd name="connsiteX0" fmla="*/ 0 w 3173012"/>
              <a:gd name="connsiteY0" fmla="*/ 340582 h 7365287"/>
              <a:gd name="connsiteX1" fmla="*/ 1651246 w 3173012"/>
              <a:gd name="connsiteY1" fmla="*/ 0 h 7365287"/>
              <a:gd name="connsiteX2" fmla="*/ 3173012 w 3173012"/>
              <a:gd name="connsiteY2" fmla="*/ 6704512 h 7365287"/>
              <a:gd name="connsiteX3" fmla="*/ 15376 w 3173012"/>
              <a:gd name="connsiteY3" fmla="*/ 7365287 h 7365287"/>
              <a:gd name="connsiteX4" fmla="*/ 0 w 3173012"/>
              <a:gd name="connsiteY4" fmla="*/ 340582 h 7365287"/>
              <a:gd name="connsiteX0" fmla="*/ 0 w 3135351"/>
              <a:gd name="connsiteY0" fmla="*/ 340582 h 7365287"/>
              <a:gd name="connsiteX1" fmla="*/ 1651246 w 3135351"/>
              <a:gd name="connsiteY1" fmla="*/ 0 h 7365287"/>
              <a:gd name="connsiteX2" fmla="*/ 3135351 w 3135351"/>
              <a:gd name="connsiteY2" fmla="*/ 6712517 h 7365287"/>
              <a:gd name="connsiteX3" fmla="*/ 15376 w 3135351"/>
              <a:gd name="connsiteY3" fmla="*/ 7365287 h 7365287"/>
              <a:gd name="connsiteX4" fmla="*/ 0 w 3135351"/>
              <a:gd name="connsiteY4" fmla="*/ 340582 h 7365287"/>
              <a:gd name="connsiteX0" fmla="*/ 0 w 3135351"/>
              <a:gd name="connsiteY0" fmla="*/ 337275 h 7361980"/>
              <a:gd name="connsiteX1" fmla="*/ 1635691 w 3135351"/>
              <a:gd name="connsiteY1" fmla="*/ 0 h 7361980"/>
              <a:gd name="connsiteX2" fmla="*/ 3135351 w 3135351"/>
              <a:gd name="connsiteY2" fmla="*/ 6709210 h 7361980"/>
              <a:gd name="connsiteX3" fmla="*/ 15376 w 3135351"/>
              <a:gd name="connsiteY3" fmla="*/ 7361980 h 7361980"/>
              <a:gd name="connsiteX4" fmla="*/ 0 w 3135351"/>
              <a:gd name="connsiteY4" fmla="*/ 337275 h 7361980"/>
              <a:gd name="connsiteX0" fmla="*/ 0 w 3135351"/>
              <a:gd name="connsiteY0" fmla="*/ 352830 h 7377535"/>
              <a:gd name="connsiteX1" fmla="*/ 1632385 w 3135351"/>
              <a:gd name="connsiteY1" fmla="*/ 0 h 7377535"/>
              <a:gd name="connsiteX2" fmla="*/ 3135351 w 3135351"/>
              <a:gd name="connsiteY2" fmla="*/ 6724765 h 7377535"/>
              <a:gd name="connsiteX3" fmla="*/ 15376 w 3135351"/>
              <a:gd name="connsiteY3" fmla="*/ 7377535 h 7377535"/>
              <a:gd name="connsiteX4" fmla="*/ 0 w 3135351"/>
              <a:gd name="connsiteY4" fmla="*/ 352830 h 7377535"/>
              <a:gd name="connsiteX0" fmla="*/ 0 w 3135351"/>
              <a:gd name="connsiteY0" fmla="*/ 321909 h 7346614"/>
              <a:gd name="connsiteX1" fmla="*/ 1525153 w 3135351"/>
              <a:gd name="connsiteY1" fmla="*/ 0 h 7346614"/>
              <a:gd name="connsiteX2" fmla="*/ 3135351 w 3135351"/>
              <a:gd name="connsiteY2" fmla="*/ 6693844 h 7346614"/>
              <a:gd name="connsiteX3" fmla="*/ 15376 w 3135351"/>
              <a:gd name="connsiteY3" fmla="*/ 7346614 h 7346614"/>
              <a:gd name="connsiteX4" fmla="*/ 0 w 3135351"/>
              <a:gd name="connsiteY4" fmla="*/ 321909 h 7346614"/>
              <a:gd name="connsiteX0" fmla="*/ 0 w 3135351"/>
              <a:gd name="connsiteY0" fmla="*/ 332317 h 7357022"/>
              <a:gd name="connsiteX1" fmla="*/ 1612360 w 3135351"/>
              <a:gd name="connsiteY1" fmla="*/ 0 h 7357022"/>
              <a:gd name="connsiteX2" fmla="*/ 3135351 w 3135351"/>
              <a:gd name="connsiteY2" fmla="*/ 6704252 h 7357022"/>
              <a:gd name="connsiteX3" fmla="*/ 15376 w 3135351"/>
              <a:gd name="connsiteY3" fmla="*/ 7357022 h 7357022"/>
              <a:gd name="connsiteX4" fmla="*/ 0 w 3135351"/>
              <a:gd name="connsiteY4" fmla="*/ 332317 h 7357022"/>
              <a:gd name="connsiteX0" fmla="*/ 0 w 3135351"/>
              <a:gd name="connsiteY0" fmla="*/ 344566 h 7369271"/>
              <a:gd name="connsiteX1" fmla="*/ 1593499 w 3135351"/>
              <a:gd name="connsiteY1" fmla="*/ 0 h 7369271"/>
              <a:gd name="connsiteX2" fmla="*/ 3135351 w 3135351"/>
              <a:gd name="connsiteY2" fmla="*/ 6716501 h 7369271"/>
              <a:gd name="connsiteX3" fmla="*/ 15376 w 3135351"/>
              <a:gd name="connsiteY3" fmla="*/ 7369271 h 7369271"/>
              <a:gd name="connsiteX4" fmla="*/ 0 w 3135351"/>
              <a:gd name="connsiteY4" fmla="*/ 344566 h 7369271"/>
              <a:gd name="connsiteX0" fmla="*/ 0 w 3135351"/>
              <a:gd name="connsiteY0" fmla="*/ 346219 h 7370924"/>
              <a:gd name="connsiteX1" fmla="*/ 1601276 w 3135351"/>
              <a:gd name="connsiteY1" fmla="*/ 0 h 7370924"/>
              <a:gd name="connsiteX2" fmla="*/ 3135351 w 3135351"/>
              <a:gd name="connsiteY2" fmla="*/ 6718154 h 7370924"/>
              <a:gd name="connsiteX3" fmla="*/ 15376 w 3135351"/>
              <a:gd name="connsiteY3" fmla="*/ 7370924 h 7370924"/>
              <a:gd name="connsiteX4" fmla="*/ 0 w 3135351"/>
              <a:gd name="connsiteY4" fmla="*/ 346219 h 7370924"/>
              <a:gd name="connsiteX0" fmla="*/ 0 w 3135351"/>
              <a:gd name="connsiteY0" fmla="*/ 346219 h 7370924"/>
              <a:gd name="connsiteX1" fmla="*/ 1601276 w 3135351"/>
              <a:gd name="connsiteY1" fmla="*/ 0 h 7370924"/>
              <a:gd name="connsiteX2" fmla="*/ 3135351 w 3135351"/>
              <a:gd name="connsiteY2" fmla="*/ 6718154 h 7370924"/>
              <a:gd name="connsiteX3" fmla="*/ 15376 w 3135351"/>
              <a:gd name="connsiteY3" fmla="*/ 7370924 h 7370924"/>
              <a:gd name="connsiteX4" fmla="*/ 0 w 3135351"/>
              <a:gd name="connsiteY4" fmla="*/ 346219 h 7370924"/>
              <a:gd name="connsiteX0" fmla="*/ 0 w 3135351"/>
              <a:gd name="connsiteY0" fmla="*/ 349526 h 7374231"/>
              <a:gd name="connsiteX1" fmla="*/ 1616831 w 3135351"/>
              <a:gd name="connsiteY1" fmla="*/ 0 h 7374231"/>
              <a:gd name="connsiteX2" fmla="*/ 3135351 w 3135351"/>
              <a:gd name="connsiteY2" fmla="*/ 6721461 h 7374231"/>
              <a:gd name="connsiteX3" fmla="*/ 15376 w 3135351"/>
              <a:gd name="connsiteY3" fmla="*/ 7374231 h 7374231"/>
              <a:gd name="connsiteX4" fmla="*/ 0 w 3135351"/>
              <a:gd name="connsiteY4" fmla="*/ 349526 h 737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351" h="7374231">
                <a:moveTo>
                  <a:pt x="0" y="349526"/>
                </a:moveTo>
                <a:lnTo>
                  <a:pt x="1616831" y="0"/>
                </a:lnTo>
                <a:lnTo>
                  <a:pt x="3135351" y="6721461"/>
                </a:lnTo>
                <a:lnTo>
                  <a:pt x="15376" y="7374231"/>
                </a:lnTo>
                <a:cubicBezTo>
                  <a:pt x="10251" y="5032663"/>
                  <a:pt x="5125" y="2691094"/>
                  <a:pt x="0" y="349526"/>
                </a:cubicBezTo>
                <a:close/>
              </a:path>
            </a:pathLst>
          </a:custGeom>
          <a:solidFill>
            <a:srgbClr val="FBD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DF49A5E3-9610-43EC-BB21-78D042EEDDC8}" type="datetime1">
              <a:rPr lang="de-DE" smtClean="0"/>
              <a:pPr/>
              <a:t>18.01.2024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54996" y="5766946"/>
            <a:ext cx="2120680" cy="862897"/>
          </a:xfrm>
          <a:prstGeom prst="rect">
            <a:avLst/>
          </a:prstGeom>
        </p:spPr>
      </p:pic>
      <p:sp>
        <p:nvSpPr>
          <p:cNvPr id="9" name="Foliennummernplatzhalter 5"/>
          <p:cNvSpPr txBox="1">
            <a:spLocks/>
          </p:cNvSpPr>
          <p:nvPr userDrawn="1"/>
        </p:nvSpPr>
        <p:spPr>
          <a:xfrm>
            <a:off x="10737666" y="51407"/>
            <a:ext cx="138229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8F2C4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Folie </a:t>
            </a:r>
            <a:fld id="{C8149ED2-C502-4555-BC8F-CC717B33F52B}" type="slidenum">
              <a:rPr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6"/>
          <p:cNvSpPr/>
          <p:nvPr userDrawn="1"/>
        </p:nvSpPr>
        <p:spPr>
          <a:xfrm rot="720000">
            <a:off x="9786125" y="-98576"/>
            <a:ext cx="3135351" cy="7365287"/>
          </a:xfrm>
          <a:custGeom>
            <a:avLst/>
            <a:gdLst>
              <a:gd name="connsiteX0" fmla="*/ 0 w 3937707"/>
              <a:gd name="connsiteY0" fmla="*/ 0 h 7785676"/>
              <a:gd name="connsiteX1" fmla="*/ 3937707 w 3937707"/>
              <a:gd name="connsiteY1" fmla="*/ 0 h 7785676"/>
              <a:gd name="connsiteX2" fmla="*/ 3937707 w 3937707"/>
              <a:gd name="connsiteY2" fmla="*/ 7785676 h 7785676"/>
              <a:gd name="connsiteX3" fmla="*/ 0 w 3937707"/>
              <a:gd name="connsiteY3" fmla="*/ 7785676 h 7785676"/>
              <a:gd name="connsiteX4" fmla="*/ 0 w 3937707"/>
              <a:gd name="connsiteY4" fmla="*/ 0 h 7785676"/>
              <a:gd name="connsiteX0" fmla="*/ 0 w 3939210"/>
              <a:gd name="connsiteY0" fmla="*/ 502174 h 7785676"/>
              <a:gd name="connsiteX1" fmla="*/ 3939210 w 3939210"/>
              <a:gd name="connsiteY1" fmla="*/ 0 h 7785676"/>
              <a:gd name="connsiteX2" fmla="*/ 3939210 w 3939210"/>
              <a:gd name="connsiteY2" fmla="*/ 7785676 h 7785676"/>
              <a:gd name="connsiteX3" fmla="*/ 1503 w 3939210"/>
              <a:gd name="connsiteY3" fmla="*/ 7785676 h 7785676"/>
              <a:gd name="connsiteX4" fmla="*/ 0 w 3939210"/>
              <a:gd name="connsiteY4" fmla="*/ 502174 h 7785676"/>
              <a:gd name="connsiteX0" fmla="*/ 0 w 3939210"/>
              <a:gd name="connsiteY0" fmla="*/ 502174 h 7785676"/>
              <a:gd name="connsiteX1" fmla="*/ 3939210 w 3939210"/>
              <a:gd name="connsiteY1" fmla="*/ 0 h 7785676"/>
              <a:gd name="connsiteX2" fmla="*/ 3939210 w 3939210"/>
              <a:gd name="connsiteY2" fmla="*/ 7785676 h 7785676"/>
              <a:gd name="connsiteX3" fmla="*/ 1503 w 3939210"/>
              <a:gd name="connsiteY3" fmla="*/ 7785676 h 7785676"/>
              <a:gd name="connsiteX4" fmla="*/ 0 w 3939210"/>
              <a:gd name="connsiteY4" fmla="*/ 502174 h 7785676"/>
              <a:gd name="connsiteX0" fmla="*/ 0 w 3939210"/>
              <a:gd name="connsiteY0" fmla="*/ 175116 h 7458618"/>
              <a:gd name="connsiteX1" fmla="*/ 1706098 w 3939210"/>
              <a:gd name="connsiteY1" fmla="*/ 0 h 7458618"/>
              <a:gd name="connsiteX2" fmla="*/ 3939210 w 3939210"/>
              <a:gd name="connsiteY2" fmla="*/ 7458618 h 7458618"/>
              <a:gd name="connsiteX3" fmla="*/ 1503 w 3939210"/>
              <a:gd name="connsiteY3" fmla="*/ 7458618 h 7458618"/>
              <a:gd name="connsiteX4" fmla="*/ 0 w 3939210"/>
              <a:gd name="connsiteY4" fmla="*/ 175116 h 7458618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1503 w 3939210"/>
              <a:gd name="connsiteY3" fmla="*/ 7601252 h 7601252"/>
              <a:gd name="connsiteX4" fmla="*/ 0 w 3939210"/>
              <a:gd name="connsiteY4" fmla="*/ 317750 h 7601252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1503 w 3939210"/>
              <a:gd name="connsiteY3" fmla="*/ 7601252 h 7601252"/>
              <a:gd name="connsiteX4" fmla="*/ 0 w 3939210"/>
              <a:gd name="connsiteY4" fmla="*/ 317750 h 7601252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549 w 3939210"/>
              <a:gd name="connsiteY3" fmla="*/ 7365287 h 7601252"/>
              <a:gd name="connsiteX4" fmla="*/ 0 w 3939210"/>
              <a:gd name="connsiteY4" fmla="*/ 317750 h 7601252"/>
              <a:gd name="connsiteX0" fmla="*/ 0 w 3636935"/>
              <a:gd name="connsiteY0" fmla="*/ 317750 h 7365287"/>
              <a:gd name="connsiteX1" fmla="*/ 1636419 w 3636935"/>
              <a:gd name="connsiteY1" fmla="*/ 0 h 7365287"/>
              <a:gd name="connsiteX2" fmla="*/ 3636935 w 3636935"/>
              <a:gd name="connsiteY2" fmla="*/ 6642111 h 7365287"/>
              <a:gd name="connsiteX3" fmla="*/ 549 w 3636935"/>
              <a:gd name="connsiteY3" fmla="*/ 7365287 h 7365287"/>
              <a:gd name="connsiteX4" fmla="*/ 0 w 3636935"/>
              <a:gd name="connsiteY4" fmla="*/ 317750 h 7365287"/>
              <a:gd name="connsiteX0" fmla="*/ 0 w 3623517"/>
              <a:gd name="connsiteY0" fmla="*/ 317750 h 7365287"/>
              <a:gd name="connsiteX1" fmla="*/ 1636419 w 3623517"/>
              <a:gd name="connsiteY1" fmla="*/ 0 h 7365287"/>
              <a:gd name="connsiteX2" fmla="*/ 3623517 w 3623517"/>
              <a:gd name="connsiteY2" fmla="*/ 6625282 h 7365287"/>
              <a:gd name="connsiteX3" fmla="*/ 549 w 3623517"/>
              <a:gd name="connsiteY3" fmla="*/ 7365287 h 7365287"/>
              <a:gd name="connsiteX4" fmla="*/ 0 w 3623517"/>
              <a:gd name="connsiteY4" fmla="*/ 317750 h 7365287"/>
              <a:gd name="connsiteX0" fmla="*/ 0 w 3619515"/>
              <a:gd name="connsiteY0" fmla="*/ 317750 h 7365287"/>
              <a:gd name="connsiteX1" fmla="*/ 1636419 w 3619515"/>
              <a:gd name="connsiteY1" fmla="*/ 0 h 7365287"/>
              <a:gd name="connsiteX2" fmla="*/ 3619515 w 3619515"/>
              <a:gd name="connsiteY2" fmla="*/ 6606453 h 7365287"/>
              <a:gd name="connsiteX3" fmla="*/ 549 w 3619515"/>
              <a:gd name="connsiteY3" fmla="*/ 7365287 h 7365287"/>
              <a:gd name="connsiteX4" fmla="*/ 0 w 3619515"/>
              <a:gd name="connsiteY4" fmla="*/ 317750 h 7365287"/>
              <a:gd name="connsiteX0" fmla="*/ 0 w 3634342"/>
              <a:gd name="connsiteY0" fmla="*/ 340582 h 7365287"/>
              <a:gd name="connsiteX1" fmla="*/ 1651246 w 3634342"/>
              <a:gd name="connsiteY1" fmla="*/ 0 h 7365287"/>
              <a:gd name="connsiteX2" fmla="*/ 3634342 w 3634342"/>
              <a:gd name="connsiteY2" fmla="*/ 6606453 h 7365287"/>
              <a:gd name="connsiteX3" fmla="*/ 15376 w 3634342"/>
              <a:gd name="connsiteY3" fmla="*/ 7365287 h 7365287"/>
              <a:gd name="connsiteX4" fmla="*/ 0 w 3634342"/>
              <a:gd name="connsiteY4" fmla="*/ 340582 h 7365287"/>
              <a:gd name="connsiteX0" fmla="*/ 0 w 3173012"/>
              <a:gd name="connsiteY0" fmla="*/ 340582 h 7365287"/>
              <a:gd name="connsiteX1" fmla="*/ 1651246 w 3173012"/>
              <a:gd name="connsiteY1" fmla="*/ 0 h 7365287"/>
              <a:gd name="connsiteX2" fmla="*/ 3173012 w 3173012"/>
              <a:gd name="connsiteY2" fmla="*/ 6704512 h 7365287"/>
              <a:gd name="connsiteX3" fmla="*/ 15376 w 3173012"/>
              <a:gd name="connsiteY3" fmla="*/ 7365287 h 7365287"/>
              <a:gd name="connsiteX4" fmla="*/ 0 w 3173012"/>
              <a:gd name="connsiteY4" fmla="*/ 340582 h 7365287"/>
              <a:gd name="connsiteX0" fmla="*/ 0 w 3135351"/>
              <a:gd name="connsiteY0" fmla="*/ 340582 h 7365287"/>
              <a:gd name="connsiteX1" fmla="*/ 1651246 w 3135351"/>
              <a:gd name="connsiteY1" fmla="*/ 0 h 7365287"/>
              <a:gd name="connsiteX2" fmla="*/ 3135351 w 3135351"/>
              <a:gd name="connsiteY2" fmla="*/ 6712517 h 7365287"/>
              <a:gd name="connsiteX3" fmla="*/ 15376 w 3135351"/>
              <a:gd name="connsiteY3" fmla="*/ 7365287 h 7365287"/>
              <a:gd name="connsiteX4" fmla="*/ 0 w 3135351"/>
              <a:gd name="connsiteY4" fmla="*/ 340582 h 736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351" h="7365287">
                <a:moveTo>
                  <a:pt x="0" y="340582"/>
                </a:moveTo>
                <a:lnTo>
                  <a:pt x="1651246" y="0"/>
                </a:lnTo>
                <a:lnTo>
                  <a:pt x="3135351" y="6712517"/>
                </a:lnTo>
                <a:lnTo>
                  <a:pt x="15376" y="7365287"/>
                </a:lnTo>
                <a:cubicBezTo>
                  <a:pt x="10251" y="5023719"/>
                  <a:pt x="5125" y="2682150"/>
                  <a:pt x="0" y="340582"/>
                </a:cubicBezTo>
                <a:close/>
              </a:path>
            </a:pathLst>
          </a:custGeom>
          <a:solidFill>
            <a:srgbClr val="F3D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28" y="5766946"/>
            <a:ext cx="2120680" cy="86289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B36104D0-A07C-4EF3-99C5-8A685FAA59B7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067B9767-C2B2-4A1D-8F99-1D39E82EBB31}"/>
              </a:ext>
            </a:extLst>
          </p:cNvPr>
          <p:cNvSpPr txBox="1">
            <a:spLocks/>
          </p:cNvSpPr>
          <p:nvPr userDrawn="1"/>
        </p:nvSpPr>
        <p:spPr>
          <a:xfrm>
            <a:off x="10737666" y="51407"/>
            <a:ext cx="138229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8F2C4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kern="1200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Folie </a:t>
            </a:r>
            <a:fld id="{C8149ED2-C502-4555-BC8F-CC717B33F52B}" type="slidenum">
              <a:rPr lang="de-DE" sz="1200" kern="120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pPr/>
              <a:t>‹Nr.›</a:t>
            </a:fld>
            <a:r>
              <a:rPr lang="de-DE" sz="1200" kern="1200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von 20</a:t>
            </a:r>
          </a:p>
        </p:txBody>
      </p:sp>
    </p:spTree>
    <p:extLst>
      <p:ext uri="{BB962C8B-B14F-4D97-AF65-F5344CB8AC3E}">
        <p14:creationId xmlns:p14="http://schemas.microsoft.com/office/powerpoint/2010/main" val="161292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3" r:id="rId3"/>
    <p:sldLayoutId id="2147483676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6"/>
          <p:cNvSpPr/>
          <p:nvPr userDrawn="1"/>
        </p:nvSpPr>
        <p:spPr>
          <a:xfrm rot="720000">
            <a:off x="9786124" y="-99098"/>
            <a:ext cx="3135351" cy="7365287"/>
          </a:xfrm>
          <a:custGeom>
            <a:avLst/>
            <a:gdLst>
              <a:gd name="connsiteX0" fmla="*/ 0 w 3937707"/>
              <a:gd name="connsiteY0" fmla="*/ 0 h 7785676"/>
              <a:gd name="connsiteX1" fmla="*/ 3937707 w 3937707"/>
              <a:gd name="connsiteY1" fmla="*/ 0 h 7785676"/>
              <a:gd name="connsiteX2" fmla="*/ 3937707 w 3937707"/>
              <a:gd name="connsiteY2" fmla="*/ 7785676 h 7785676"/>
              <a:gd name="connsiteX3" fmla="*/ 0 w 3937707"/>
              <a:gd name="connsiteY3" fmla="*/ 7785676 h 7785676"/>
              <a:gd name="connsiteX4" fmla="*/ 0 w 3937707"/>
              <a:gd name="connsiteY4" fmla="*/ 0 h 7785676"/>
              <a:gd name="connsiteX0" fmla="*/ 0 w 3939210"/>
              <a:gd name="connsiteY0" fmla="*/ 502174 h 7785676"/>
              <a:gd name="connsiteX1" fmla="*/ 3939210 w 3939210"/>
              <a:gd name="connsiteY1" fmla="*/ 0 h 7785676"/>
              <a:gd name="connsiteX2" fmla="*/ 3939210 w 3939210"/>
              <a:gd name="connsiteY2" fmla="*/ 7785676 h 7785676"/>
              <a:gd name="connsiteX3" fmla="*/ 1503 w 3939210"/>
              <a:gd name="connsiteY3" fmla="*/ 7785676 h 7785676"/>
              <a:gd name="connsiteX4" fmla="*/ 0 w 3939210"/>
              <a:gd name="connsiteY4" fmla="*/ 502174 h 7785676"/>
              <a:gd name="connsiteX0" fmla="*/ 0 w 3939210"/>
              <a:gd name="connsiteY0" fmla="*/ 502174 h 7785676"/>
              <a:gd name="connsiteX1" fmla="*/ 3939210 w 3939210"/>
              <a:gd name="connsiteY1" fmla="*/ 0 h 7785676"/>
              <a:gd name="connsiteX2" fmla="*/ 3939210 w 3939210"/>
              <a:gd name="connsiteY2" fmla="*/ 7785676 h 7785676"/>
              <a:gd name="connsiteX3" fmla="*/ 1503 w 3939210"/>
              <a:gd name="connsiteY3" fmla="*/ 7785676 h 7785676"/>
              <a:gd name="connsiteX4" fmla="*/ 0 w 3939210"/>
              <a:gd name="connsiteY4" fmla="*/ 502174 h 7785676"/>
              <a:gd name="connsiteX0" fmla="*/ 0 w 3939210"/>
              <a:gd name="connsiteY0" fmla="*/ 175116 h 7458618"/>
              <a:gd name="connsiteX1" fmla="*/ 1706098 w 3939210"/>
              <a:gd name="connsiteY1" fmla="*/ 0 h 7458618"/>
              <a:gd name="connsiteX2" fmla="*/ 3939210 w 3939210"/>
              <a:gd name="connsiteY2" fmla="*/ 7458618 h 7458618"/>
              <a:gd name="connsiteX3" fmla="*/ 1503 w 3939210"/>
              <a:gd name="connsiteY3" fmla="*/ 7458618 h 7458618"/>
              <a:gd name="connsiteX4" fmla="*/ 0 w 3939210"/>
              <a:gd name="connsiteY4" fmla="*/ 175116 h 7458618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1503 w 3939210"/>
              <a:gd name="connsiteY3" fmla="*/ 7601252 h 7601252"/>
              <a:gd name="connsiteX4" fmla="*/ 0 w 3939210"/>
              <a:gd name="connsiteY4" fmla="*/ 317750 h 7601252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1503 w 3939210"/>
              <a:gd name="connsiteY3" fmla="*/ 7601252 h 7601252"/>
              <a:gd name="connsiteX4" fmla="*/ 0 w 3939210"/>
              <a:gd name="connsiteY4" fmla="*/ 317750 h 7601252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549 w 3939210"/>
              <a:gd name="connsiteY3" fmla="*/ 7365287 h 7601252"/>
              <a:gd name="connsiteX4" fmla="*/ 0 w 3939210"/>
              <a:gd name="connsiteY4" fmla="*/ 317750 h 7601252"/>
              <a:gd name="connsiteX0" fmla="*/ 0 w 3636935"/>
              <a:gd name="connsiteY0" fmla="*/ 317750 h 7365287"/>
              <a:gd name="connsiteX1" fmla="*/ 1636419 w 3636935"/>
              <a:gd name="connsiteY1" fmla="*/ 0 h 7365287"/>
              <a:gd name="connsiteX2" fmla="*/ 3636935 w 3636935"/>
              <a:gd name="connsiteY2" fmla="*/ 6642111 h 7365287"/>
              <a:gd name="connsiteX3" fmla="*/ 549 w 3636935"/>
              <a:gd name="connsiteY3" fmla="*/ 7365287 h 7365287"/>
              <a:gd name="connsiteX4" fmla="*/ 0 w 3636935"/>
              <a:gd name="connsiteY4" fmla="*/ 317750 h 7365287"/>
              <a:gd name="connsiteX0" fmla="*/ 0 w 3623517"/>
              <a:gd name="connsiteY0" fmla="*/ 317750 h 7365287"/>
              <a:gd name="connsiteX1" fmla="*/ 1636419 w 3623517"/>
              <a:gd name="connsiteY1" fmla="*/ 0 h 7365287"/>
              <a:gd name="connsiteX2" fmla="*/ 3623517 w 3623517"/>
              <a:gd name="connsiteY2" fmla="*/ 6625282 h 7365287"/>
              <a:gd name="connsiteX3" fmla="*/ 549 w 3623517"/>
              <a:gd name="connsiteY3" fmla="*/ 7365287 h 7365287"/>
              <a:gd name="connsiteX4" fmla="*/ 0 w 3623517"/>
              <a:gd name="connsiteY4" fmla="*/ 317750 h 7365287"/>
              <a:gd name="connsiteX0" fmla="*/ 0 w 3619515"/>
              <a:gd name="connsiteY0" fmla="*/ 317750 h 7365287"/>
              <a:gd name="connsiteX1" fmla="*/ 1636419 w 3619515"/>
              <a:gd name="connsiteY1" fmla="*/ 0 h 7365287"/>
              <a:gd name="connsiteX2" fmla="*/ 3619515 w 3619515"/>
              <a:gd name="connsiteY2" fmla="*/ 6606453 h 7365287"/>
              <a:gd name="connsiteX3" fmla="*/ 549 w 3619515"/>
              <a:gd name="connsiteY3" fmla="*/ 7365287 h 7365287"/>
              <a:gd name="connsiteX4" fmla="*/ 0 w 3619515"/>
              <a:gd name="connsiteY4" fmla="*/ 317750 h 7365287"/>
              <a:gd name="connsiteX0" fmla="*/ 0 w 3634342"/>
              <a:gd name="connsiteY0" fmla="*/ 340582 h 7365287"/>
              <a:gd name="connsiteX1" fmla="*/ 1651246 w 3634342"/>
              <a:gd name="connsiteY1" fmla="*/ 0 h 7365287"/>
              <a:gd name="connsiteX2" fmla="*/ 3634342 w 3634342"/>
              <a:gd name="connsiteY2" fmla="*/ 6606453 h 7365287"/>
              <a:gd name="connsiteX3" fmla="*/ 15376 w 3634342"/>
              <a:gd name="connsiteY3" fmla="*/ 7365287 h 7365287"/>
              <a:gd name="connsiteX4" fmla="*/ 0 w 3634342"/>
              <a:gd name="connsiteY4" fmla="*/ 340582 h 7365287"/>
              <a:gd name="connsiteX0" fmla="*/ 0 w 3173012"/>
              <a:gd name="connsiteY0" fmla="*/ 340582 h 7365287"/>
              <a:gd name="connsiteX1" fmla="*/ 1651246 w 3173012"/>
              <a:gd name="connsiteY1" fmla="*/ 0 h 7365287"/>
              <a:gd name="connsiteX2" fmla="*/ 3173012 w 3173012"/>
              <a:gd name="connsiteY2" fmla="*/ 6704512 h 7365287"/>
              <a:gd name="connsiteX3" fmla="*/ 15376 w 3173012"/>
              <a:gd name="connsiteY3" fmla="*/ 7365287 h 7365287"/>
              <a:gd name="connsiteX4" fmla="*/ 0 w 3173012"/>
              <a:gd name="connsiteY4" fmla="*/ 340582 h 7365287"/>
              <a:gd name="connsiteX0" fmla="*/ 0 w 3135351"/>
              <a:gd name="connsiteY0" fmla="*/ 340582 h 7365287"/>
              <a:gd name="connsiteX1" fmla="*/ 1651246 w 3135351"/>
              <a:gd name="connsiteY1" fmla="*/ 0 h 7365287"/>
              <a:gd name="connsiteX2" fmla="*/ 3135351 w 3135351"/>
              <a:gd name="connsiteY2" fmla="*/ 6712517 h 7365287"/>
              <a:gd name="connsiteX3" fmla="*/ 15376 w 3135351"/>
              <a:gd name="connsiteY3" fmla="*/ 7365287 h 7365287"/>
              <a:gd name="connsiteX4" fmla="*/ 0 w 3135351"/>
              <a:gd name="connsiteY4" fmla="*/ 340582 h 736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351" h="7365287">
                <a:moveTo>
                  <a:pt x="0" y="340582"/>
                </a:moveTo>
                <a:lnTo>
                  <a:pt x="1651246" y="0"/>
                </a:lnTo>
                <a:lnTo>
                  <a:pt x="3135351" y="6712517"/>
                </a:lnTo>
                <a:lnTo>
                  <a:pt x="15376" y="7365287"/>
                </a:lnTo>
                <a:cubicBezTo>
                  <a:pt x="10251" y="5023719"/>
                  <a:pt x="5125" y="2682150"/>
                  <a:pt x="0" y="340582"/>
                </a:cubicBezTo>
                <a:close/>
              </a:path>
            </a:pathLst>
          </a:custGeom>
          <a:solidFill>
            <a:srgbClr val="F7E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28" y="5766946"/>
            <a:ext cx="2120680" cy="862897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B36104D0-A07C-4EF3-99C5-8A685FAA59B7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7991CA4-5C81-4F90-9747-702442D150E7}"/>
              </a:ext>
            </a:extLst>
          </p:cNvPr>
          <p:cNvSpPr txBox="1">
            <a:spLocks/>
          </p:cNvSpPr>
          <p:nvPr userDrawn="1"/>
        </p:nvSpPr>
        <p:spPr>
          <a:xfrm>
            <a:off x="10737666" y="51407"/>
            <a:ext cx="138229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8F2C4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kern="1200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Folie </a:t>
            </a:r>
            <a:fld id="{C8149ED2-C502-4555-BC8F-CC717B33F52B}" type="slidenum">
              <a:rPr lang="de-DE" sz="1200" kern="1200" smtClean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pPr/>
              <a:t>‹Nr.›</a:t>
            </a:fld>
            <a:r>
              <a:rPr lang="de-DE" sz="1200" kern="1200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von 20</a:t>
            </a:r>
          </a:p>
        </p:txBody>
      </p:sp>
    </p:spTree>
    <p:extLst>
      <p:ext uri="{BB962C8B-B14F-4D97-AF65-F5344CB8AC3E}">
        <p14:creationId xmlns:p14="http://schemas.microsoft.com/office/powerpoint/2010/main" val="342156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 rot="720000">
            <a:off x="9780210" y="-98576"/>
            <a:ext cx="3135351" cy="7365287"/>
          </a:xfrm>
          <a:custGeom>
            <a:avLst/>
            <a:gdLst>
              <a:gd name="connsiteX0" fmla="*/ 0 w 3937707"/>
              <a:gd name="connsiteY0" fmla="*/ 0 h 7785676"/>
              <a:gd name="connsiteX1" fmla="*/ 3937707 w 3937707"/>
              <a:gd name="connsiteY1" fmla="*/ 0 h 7785676"/>
              <a:gd name="connsiteX2" fmla="*/ 3937707 w 3937707"/>
              <a:gd name="connsiteY2" fmla="*/ 7785676 h 7785676"/>
              <a:gd name="connsiteX3" fmla="*/ 0 w 3937707"/>
              <a:gd name="connsiteY3" fmla="*/ 7785676 h 7785676"/>
              <a:gd name="connsiteX4" fmla="*/ 0 w 3937707"/>
              <a:gd name="connsiteY4" fmla="*/ 0 h 7785676"/>
              <a:gd name="connsiteX0" fmla="*/ 0 w 3939210"/>
              <a:gd name="connsiteY0" fmla="*/ 502174 h 7785676"/>
              <a:gd name="connsiteX1" fmla="*/ 3939210 w 3939210"/>
              <a:gd name="connsiteY1" fmla="*/ 0 h 7785676"/>
              <a:gd name="connsiteX2" fmla="*/ 3939210 w 3939210"/>
              <a:gd name="connsiteY2" fmla="*/ 7785676 h 7785676"/>
              <a:gd name="connsiteX3" fmla="*/ 1503 w 3939210"/>
              <a:gd name="connsiteY3" fmla="*/ 7785676 h 7785676"/>
              <a:gd name="connsiteX4" fmla="*/ 0 w 3939210"/>
              <a:gd name="connsiteY4" fmla="*/ 502174 h 7785676"/>
              <a:gd name="connsiteX0" fmla="*/ 0 w 3939210"/>
              <a:gd name="connsiteY0" fmla="*/ 502174 h 7785676"/>
              <a:gd name="connsiteX1" fmla="*/ 3939210 w 3939210"/>
              <a:gd name="connsiteY1" fmla="*/ 0 h 7785676"/>
              <a:gd name="connsiteX2" fmla="*/ 3939210 w 3939210"/>
              <a:gd name="connsiteY2" fmla="*/ 7785676 h 7785676"/>
              <a:gd name="connsiteX3" fmla="*/ 1503 w 3939210"/>
              <a:gd name="connsiteY3" fmla="*/ 7785676 h 7785676"/>
              <a:gd name="connsiteX4" fmla="*/ 0 w 3939210"/>
              <a:gd name="connsiteY4" fmla="*/ 502174 h 7785676"/>
              <a:gd name="connsiteX0" fmla="*/ 0 w 3939210"/>
              <a:gd name="connsiteY0" fmla="*/ 175116 h 7458618"/>
              <a:gd name="connsiteX1" fmla="*/ 1706098 w 3939210"/>
              <a:gd name="connsiteY1" fmla="*/ 0 h 7458618"/>
              <a:gd name="connsiteX2" fmla="*/ 3939210 w 3939210"/>
              <a:gd name="connsiteY2" fmla="*/ 7458618 h 7458618"/>
              <a:gd name="connsiteX3" fmla="*/ 1503 w 3939210"/>
              <a:gd name="connsiteY3" fmla="*/ 7458618 h 7458618"/>
              <a:gd name="connsiteX4" fmla="*/ 0 w 3939210"/>
              <a:gd name="connsiteY4" fmla="*/ 175116 h 7458618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1503 w 3939210"/>
              <a:gd name="connsiteY3" fmla="*/ 7601252 h 7601252"/>
              <a:gd name="connsiteX4" fmla="*/ 0 w 3939210"/>
              <a:gd name="connsiteY4" fmla="*/ 317750 h 7601252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1503 w 3939210"/>
              <a:gd name="connsiteY3" fmla="*/ 7601252 h 7601252"/>
              <a:gd name="connsiteX4" fmla="*/ 0 w 3939210"/>
              <a:gd name="connsiteY4" fmla="*/ 317750 h 7601252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549 w 3939210"/>
              <a:gd name="connsiteY3" fmla="*/ 7365287 h 7601252"/>
              <a:gd name="connsiteX4" fmla="*/ 0 w 3939210"/>
              <a:gd name="connsiteY4" fmla="*/ 317750 h 7601252"/>
              <a:gd name="connsiteX0" fmla="*/ 0 w 3636935"/>
              <a:gd name="connsiteY0" fmla="*/ 317750 h 7365287"/>
              <a:gd name="connsiteX1" fmla="*/ 1636419 w 3636935"/>
              <a:gd name="connsiteY1" fmla="*/ 0 h 7365287"/>
              <a:gd name="connsiteX2" fmla="*/ 3636935 w 3636935"/>
              <a:gd name="connsiteY2" fmla="*/ 6642111 h 7365287"/>
              <a:gd name="connsiteX3" fmla="*/ 549 w 3636935"/>
              <a:gd name="connsiteY3" fmla="*/ 7365287 h 7365287"/>
              <a:gd name="connsiteX4" fmla="*/ 0 w 3636935"/>
              <a:gd name="connsiteY4" fmla="*/ 317750 h 7365287"/>
              <a:gd name="connsiteX0" fmla="*/ 0 w 3623517"/>
              <a:gd name="connsiteY0" fmla="*/ 317750 h 7365287"/>
              <a:gd name="connsiteX1" fmla="*/ 1636419 w 3623517"/>
              <a:gd name="connsiteY1" fmla="*/ 0 h 7365287"/>
              <a:gd name="connsiteX2" fmla="*/ 3623517 w 3623517"/>
              <a:gd name="connsiteY2" fmla="*/ 6625282 h 7365287"/>
              <a:gd name="connsiteX3" fmla="*/ 549 w 3623517"/>
              <a:gd name="connsiteY3" fmla="*/ 7365287 h 7365287"/>
              <a:gd name="connsiteX4" fmla="*/ 0 w 3623517"/>
              <a:gd name="connsiteY4" fmla="*/ 317750 h 7365287"/>
              <a:gd name="connsiteX0" fmla="*/ 0 w 3619515"/>
              <a:gd name="connsiteY0" fmla="*/ 317750 h 7365287"/>
              <a:gd name="connsiteX1" fmla="*/ 1636419 w 3619515"/>
              <a:gd name="connsiteY1" fmla="*/ 0 h 7365287"/>
              <a:gd name="connsiteX2" fmla="*/ 3619515 w 3619515"/>
              <a:gd name="connsiteY2" fmla="*/ 6606453 h 7365287"/>
              <a:gd name="connsiteX3" fmla="*/ 549 w 3619515"/>
              <a:gd name="connsiteY3" fmla="*/ 7365287 h 7365287"/>
              <a:gd name="connsiteX4" fmla="*/ 0 w 3619515"/>
              <a:gd name="connsiteY4" fmla="*/ 317750 h 7365287"/>
              <a:gd name="connsiteX0" fmla="*/ 0 w 3634342"/>
              <a:gd name="connsiteY0" fmla="*/ 340582 h 7365287"/>
              <a:gd name="connsiteX1" fmla="*/ 1651246 w 3634342"/>
              <a:gd name="connsiteY1" fmla="*/ 0 h 7365287"/>
              <a:gd name="connsiteX2" fmla="*/ 3634342 w 3634342"/>
              <a:gd name="connsiteY2" fmla="*/ 6606453 h 7365287"/>
              <a:gd name="connsiteX3" fmla="*/ 15376 w 3634342"/>
              <a:gd name="connsiteY3" fmla="*/ 7365287 h 7365287"/>
              <a:gd name="connsiteX4" fmla="*/ 0 w 3634342"/>
              <a:gd name="connsiteY4" fmla="*/ 340582 h 7365287"/>
              <a:gd name="connsiteX0" fmla="*/ 0 w 3173012"/>
              <a:gd name="connsiteY0" fmla="*/ 340582 h 7365287"/>
              <a:gd name="connsiteX1" fmla="*/ 1651246 w 3173012"/>
              <a:gd name="connsiteY1" fmla="*/ 0 h 7365287"/>
              <a:gd name="connsiteX2" fmla="*/ 3173012 w 3173012"/>
              <a:gd name="connsiteY2" fmla="*/ 6704512 h 7365287"/>
              <a:gd name="connsiteX3" fmla="*/ 15376 w 3173012"/>
              <a:gd name="connsiteY3" fmla="*/ 7365287 h 7365287"/>
              <a:gd name="connsiteX4" fmla="*/ 0 w 3173012"/>
              <a:gd name="connsiteY4" fmla="*/ 340582 h 7365287"/>
              <a:gd name="connsiteX0" fmla="*/ 0 w 3135351"/>
              <a:gd name="connsiteY0" fmla="*/ 340582 h 7365287"/>
              <a:gd name="connsiteX1" fmla="*/ 1651246 w 3135351"/>
              <a:gd name="connsiteY1" fmla="*/ 0 h 7365287"/>
              <a:gd name="connsiteX2" fmla="*/ 3135351 w 3135351"/>
              <a:gd name="connsiteY2" fmla="*/ 6712517 h 7365287"/>
              <a:gd name="connsiteX3" fmla="*/ 15376 w 3135351"/>
              <a:gd name="connsiteY3" fmla="*/ 7365287 h 7365287"/>
              <a:gd name="connsiteX4" fmla="*/ 0 w 3135351"/>
              <a:gd name="connsiteY4" fmla="*/ 340582 h 736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351" h="7365287">
                <a:moveTo>
                  <a:pt x="0" y="340582"/>
                </a:moveTo>
                <a:lnTo>
                  <a:pt x="1651246" y="0"/>
                </a:lnTo>
                <a:lnTo>
                  <a:pt x="3135351" y="6712517"/>
                </a:lnTo>
                <a:lnTo>
                  <a:pt x="15376" y="7365287"/>
                </a:lnTo>
                <a:cubicBezTo>
                  <a:pt x="10251" y="5023719"/>
                  <a:pt x="5125" y="2682150"/>
                  <a:pt x="0" y="340582"/>
                </a:cubicBezTo>
                <a:close/>
              </a:path>
            </a:pathLst>
          </a:custGeom>
          <a:solidFill>
            <a:srgbClr val="D6E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B36104D0-A07C-4EF3-99C5-8A685FAA59B7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9" name="Foliennummernplatzhalter 5"/>
          <p:cNvSpPr txBox="1">
            <a:spLocks/>
          </p:cNvSpPr>
          <p:nvPr userDrawn="1"/>
        </p:nvSpPr>
        <p:spPr>
          <a:xfrm>
            <a:off x="10740980" y="51407"/>
            <a:ext cx="145102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8F2C4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Folie </a:t>
            </a:r>
            <a:fld id="{C8149ED2-C502-4555-BC8F-CC717B33F52B}" type="slidenum">
              <a:rPr smtClean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r>
              <a:rPr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</a:t>
            </a:r>
            <a:r>
              <a:rPr lang="de-DE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endParaRPr dirty="0">
              <a:solidFill>
                <a:srgbClr val="005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86628" y="5766945"/>
            <a:ext cx="2120680" cy="8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71" r:id="rId3"/>
    <p:sldLayoutId id="2147483674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6"/>
          <p:cNvSpPr/>
          <p:nvPr userDrawn="1"/>
        </p:nvSpPr>
        <p:spPr>
          <a:xfrm rot="720000">
            <a:off x="9780210" y="-98576"/>
            <a:ext cx="3135351" cy="7365287"/>
          </a:xfrm>
          <a:custGeom>
            <a:avLst/>
            <a:gdLst>
              <a:gd name="connsiteX0" fmla="*/ 0 w 3937707"/>
              <a:gd name="connsiteY0" fmla="*/ 0 h 7785676"/>
              <a:gd name="connsiteX1" fmla="*/ 3937707 w 3937707"/>
              <a:gd name="connsiteY1" fmla="*/ 0 h 7785676"/>
              <a:gd name="connsiteX2" fmla="*/ 3937707 w 3937707"/>
              <a:gd name="connsiteY2" fmla="*/ 7785676 h 7785676"/>
              <a:gd name="connsiteX3" fmla="*/ 0 w 3937707"/>
              <a:gd name="connsiteY3" fmla="*/ 7785676 h 7785676"/>
              <a:gd name="connsiteX4" fmla="*/ 0 w 3937707"/>
              <a:gd name="connsiteY4" fmla="*/ 0 h 7785676"/>
              <a:gd name="connsiteX0" fmla="*/ 0 w 3939210"/>
              <a:gd name="connsiteY0" fmla="*/ 502174 h 7785676"/>
              <a:gd name="connsiteX1" fmla="*/ 3939210 w 3939210"/>
              <a:gd name="connsiteY1" fmla="*/ 0 h 7785676"/>
              <a:gd name="connsiteX2" fmla="*/ 3939210 w 3939210"/>
              <a:gd name="connsiteY2" fmla="*/ 7785676 h 7785676"/>
              <a:gd name="connsiteX3" fmla="*/ 1503 w 3939210"/>
              <a:gd name="connsiteY3" fmla="*/ 7785676 h 7785676"/>
              <a:gd name="connsiteX4" fmla="*/ 0 w 3939210"/>
              <a:gd name="connsiteY4" fmla="*/ 502174 h 7785676"/>
              <a:gd name="connsiteX0" fmla="*/ 0 w 3939210"/>
              <a:gd name="connsiteY0" fmla="*/ 502174 h 7785676"/>
              <a:gd name="connsiteX1" fmla="*/ 3939210 w 3939210"/>
              <a:gd name="connsiteY1" fmla="*/ 0 h 7785676"/>
              <a:gd name="connsiteX2" fmla="*/ 3939210 w 3939210"/>
              <a:gd name="connsiteY2" fmla="*/ 7785676 h 7785676"/>
              <a:gd name="connsiteX3" fmla="*/ 1503 w 3939210"/>
              <a:gd name="connsiteY3" fmla="*/ 7785676 h 7785676"/>
              <a:gd name="connsiteX4" fmla="*/ 0 w 3939210"/>
              <a:gd name="connsiteY4" fmla="*/ 502174 h 7785676"/>
              <a:gd name="connsiteX0" fmla="*/ 0 w 3939210"/>
              <a:gd name="connsiteY0" fmla="*/ 175116 h 7458618"/>
              <a:gd name="connsiteX1" fmla="*/ 1706098 w 3939210"/>
              <a:gd name="connsiteY1" fmla="*/ 0 h 7458618"/>
              <a:gd name="connsiteX2" fmla="*/ 3939210 w 3939210"/>
              <a:gd name="connsiteY2" fmla="*/ 7458618 h 7458618"/>
              <a:gd name="connsiteX3" fmla="*/ 1503 w 3939210"/>
              <a:gd name="connsiteY3" fmla="*/ 7458618 h 7458618"/>
              <a:gd name="connsiteX4" fmla="*/ 0 w 3939210"/>
              <a:gd name="connsiteY4" fmla="*/ 175116 h 7458618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1503 w 3939210"/>
              <a:gd name="connsiteY3" fmla="*/ 7601252 h 7601252"/>
              <a:gd name="connsiteX4" fmla="*/ 0 w 3939210"/>
              <a:gd name="connsiteY4" fmla="*/ 317750 h 7601252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1503 w 3939210"/>
              <a:gd name="connsiteY3" fmla="*/ 7601252 h 7601252"/>
              <a:gd name="connsiteX4" fmla="*/ 0 w 3939210"/>
              <a:gd name="connsiteY4" fmla="*/ 317750 h 7601252"/>
              <a:gd name="connsiteX0" fmla="*/ 0 w 3939210"/>
              <a:gd name="connsiteY0" fmla="*/ 317750 h 7601252"/>
              <a:gd name="connsiteX1" fmla="*/ 1636419 w 3939210"/>
              <a:gd name="connsiteY1" fmla="*/ 0 h 7601252"/>
              <a:gd name="connsiteX2" fmla="*/ 3939210 w 3939210"/>
              <a:gd name="connsiteY2" fmla="*/ 7601252 h 7601252"/>
              <a:gd name="connsiteX3" fmla="*/ 549 w 3939210"/>
              <a:gd name="connsiteY3" fmla="*/ 7365287 h 7601252"/>
              <a:gd name="connsiteX4" fmla="*/ 0 w 3939210"/>
              <a:gd name="connsiteY4" fmla="*/ 317750 h 7601252"/>
              <a:gd name="connsiteX0" fmla="*/ 0 w 3636935"/>
              <a:gd name="connsiteY0" fmla="*/ 317750 h 7365287"/>
              <a:gd name="connsiteX1" fmla="*/ 1636419 w 3636935"/>
              <a:gd name="connsiteY1" fmla="*/ 0 h 7365287"/>
              <a:gd name="connsiteX2" fmla="*/ 3636935 w 3636935"/>
              <a:gd name="connsiteY2" fmla="*/ 6642111 h 7365287"/>
              <a:gd name="connsiteX3" fmla="*/ 549 w 3636935"/>
              <a:gd name="connsiteY3" fmla="*/ 7365287 h 7365287"/>
              <a:gd name="connsiteX4" fmla="*/ 0 w 3636935"/>
              <a:gd name="connsiteY4" fmla="*/ 317750 h 7365287"/>
              <a:gd name="connsiteX0" fmla="*/ 0 w 3623517"/>
              <a:gd name="connsiteY0" fmla="*/ 317750 h 7365287"/>
              <a:gd name="connsiteX1" fmla="*/ 1636419 w 3623517"/>
              <a:gd name="connsiteY1" fmla="*/ 0 h 7365287"/>
              <a:gd name="connsiteX2" fmla="*/ 3623517 w 3623517"/>
              <a:gd name="connsiteY2" fmla="*/ 6625282 h 7365287"/>
              <a:gd name="connsiteX3" fmla="*/ 549 w 3623517"/>
              <a:gd name="connsiteY3" fmla="*/ 7365287 h 7365287"/>
              <a:gd name="connsiteX4" fmla="*/ 0 w 3623517"/>
              <a:gd name="connsiteY4" fmla="*/ 317750 h 7365287"/>
              <a:gd name="connsiteX0" fmla="*/ 0 w 3619515"/>
              <a:gd name="connsiteY0" fmla="*/ 317750 h 7365287"/>
              <a:gd name="connsiteX1" fmla="*/ 1636419 w 3619515"/>
              <a:gd name="connsiteY1" fmla="*/ 0 h 7365287"/>
              <a:gd name="connsiteX2" fmla="*/ 3619515 w 3619515"/>
              <a:gd name="connsiteY2" fmla="*/ 6606453 h 7365287"/>
              <a:gd name="connsiteX3" fmla="*/ 549 w 3619515"/>
              <a:gd name="connsiteY3" fmla="*/ 7365287 h 7365287"/>
              <a:gd name="connsiteX4" fmla="*/ 0 w 3619515"/>
              <a:gd name="connsiteY4" fmla="*/ 317750 h 7365287"/>
              <a:gd name="connsiteX0" fmla="*/ 0 w 3634342"/>
              <a:gd name="connsiteY0" fmla="*/ 340582 h 7365287"/>
              <a:gd name="connsiteX1" fmla="*/ 1651246 w 3634342"/>
              <a:gd name="connsiteY1" fmla="*/ 0 h 7365287"/>
              <a:gd name="connsiteX2" fmla="*/ 3634342 w 3634342"/>
              <a:gd name="connsiteY2" fmla="*/ 6606453 h 7365287"/>
              <a:gd name="connsiteX3" fmla="*/ 15376 w 3634342"/>
              <a:gd name="connsiteY3" fmla="*/ 7365287 h 7365287"/>
              <a:gd name="connsiteX4" fmla="*/ 0 w 3634342"/>
              <a:gd name="connsiteY4" fmla="*/ 340582 h 7365287"/>
              <a:gd name="connsiteX0" fmla="*/ 0 w 3173012"/>
              <a:gd name="connsiteY0" fmla="*/ 340582 h 7365287"/>
              <a:gd name="connsiteX1" fmla="*/ 1651246 w 3173012"/>
              <a:gd name="connsiteY1" fmla="*/ 0 h 7365287"/>
              <a:gd name="connsiteX2" fmla="*/ 3173012 w 3173012"/>
              <a:gd name="connsiteY2" fmla="*/ 6704512 h 7365287"/>
              <a:gd name="connsiteX3" fmla="*/ 15376 w 3173012"/>
              <a:gd name="connsiteY3" fmla="*/ 7365287 h 7365287"/>
              <a:gd name="connsiteX4" fmla="*/ 0 w 3173012"/>
              <a:gd name="connsiteY4" fmla="*/ 340582 h 7365287"/>
              <a:gd name="connsiteX0" fmla="*/ 0 w 3135351"/>
              <a:gd name="connsiteY0" fmla="*/ 340582 h 7365287"/>
              <a:gd name="connsiteX1" fmla="*/ 1651246 w 3135351"/>
              <a:gd name="connsiteY1" fmla="*/ 0 h 7365287"/>
              <a:gd name="connsiteX2" fmla="*/ 3135351 w 3135351"/>
              <a:gd name="connsiteY2" fmla="*/ 6712517 h 7365287"/>
              <a:gd name="connsiteX3" fmla="*/ 15376 w 3135351"/>
              <a:gd name="connsiteY3" fmla="*/ 7365287 h 7365287"/>
              <a:gd name="connsiteX4" fmla="*/ 0 w 3135351"/>
              <a:gd name="connsiteY4" fmla="*/ 340582 h 736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351" h="7365287">
                <a:moveTo>
                  <a:pt x="0" y="340582"/>
                </a:moveTo>
                <a:lnTo>
                  <a:pt x="1651246" y="0"/>
                </a:lnTo>
                <a:lnTo>
                  <a:pt x="3135351" y="6712517"/>
                </a:lnTo>
                <a:lnTo>
                  <a:pt x="15376" y="7365287"/>
                </a:lnTo>
                <a:cubicBezTo>
                  <a:pt x="10251" y="5023719"/>
                  <a:pt x="5125" y="2682150"/>
                  <a:pt x="0" y="340582"/>
                </a:cubicBezTo>
                <a:close/>
              </a:path>
            </a:pathLst>
          </a:custGeom>
          <a:solidFill>
            <a:srgbClr val="C9E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B36104D0-A07C-4EF3-99C5-8A685FAA59B7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9" name="Foliennummernplatzhalter 5"/>
          <p:cNvSpPr txBox="1">
            <a:spLocks/>
          </p:cNvSpPr>
          <p:nvPr userDrawn="1"/>
        </p:nvSpPr>
        <p:spPr>
          <a:xfrm>
            <a:off x="10746968" y="45594"/>
            <a:ext cx="139950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1200" kern="1200" smtClean="0">
                <a:solidFill>
                  <a:srgbClr val="8F2C4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Folie </a:t>
            </a:r>
            <a:fld id="{C8149ED2-C502-4555-BC8F-CC717B33F52B}" type="slidenum">
              <a:rPr smtClean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r>
              <a:rPr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de-DE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dirty="0">
              <a:solidFill>
                <a:srgbClr val="003E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86628" y="5766946"/>
            <a:ext cx="2120680" cy="8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4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72" r:id="rId3"/>
    <p:sldLayoutId id="2147483675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7C3440C-18F8-4A96-9F16-4F0C9F6FF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575" y="1021637"/>
            <a:ext cx="984885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600" b="1" dirty="0"/>
              <a:t>Informationsveranstaltung </a:t>
            </a:r>
          </a:p>
          <a:p>
            <a:pPr marL="0" indent="0">
              <a:buNone/>
            </a:pPr>
            <a:r>
              <a:rPr lang="de-DE" sz="3600" b="1" dirty="0"/>
              <a:t>„Geflüchtete in Rastatt – </a:t>
            </a:r>
          </a:p>
          <a:p>
            <a:pPr marL="0" indent="0">
              <a:buNone/>
            </a:pPr>
            <a:r>
              <a:rPr lang="de-DE" sz="3600" b="1" dirty="0"/>
              <a:t>Unterbringung und Integration“</a:t>
            </a:r>
            <a:br>
              <a:rPr lang="de-DE" sz="3600" b="1" dirty="0"/>
            </a:br>
            <a:br>
              <a:rPr lang="de-DE" b="1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3484A27-FDE3-4FD5-91A1-CF9B15958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18195EE-5644-4691-B71F-4D56E68EABD5}"/>
              </a:ext>
            </a:extLst>
          </p:cNvPr>
          <p:cNvSpPr txBox="1"/>
          <p:nvPr/>
        </p:nvSpPr>
        <p:spPr>
          <a:xfrm>
            <a:off x="1171575" y="4857554"/>
            <a:ext cx="7140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 24. Januar 2024 um 18 Uhr in der </a:t>
            </a:r>
            <a:r>
              <a:rPr lang="de-DE" sz="3600" b="1" dirty="0" err="1">
                <a:solidFill>
                  <a:srgbClr val="E7323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BadnerHalle</a:t>
            </a:r>
            <a:endParaRPr lang="de-DE" sz="3600" b="1" dirty="0">
              <a:solidFill>
                <a:srgbClr val="E7323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41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775FF-AE81-4A10-88C5-7BACE099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8" y="49121"/>
            <a:ext cx="10366657" cy="570004"/>
          </a:xfrm>
        </p:spPr>
        <p:txBody>
          <a:bodyPr>
            <a:normAutofit fontScale="90000"/>
          </a:bodyPr>
          <a:lstStyle/>
          <a:p>
            <a:r>
              <a:rPr lang="de-DE" dirty="0"/>
              <a:t>Aktuelle Beschlusslage zur Fortschreibung des städtischen Konzeptes zur Anschlussunterbringung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525E54-7D4C-4392-AA45-95BA81354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de-DE" b="1" dirty="0">
                <a:solidFill>
                  <a:schemeClr val="tx1"/>
                </a:solidFill>
              </a:rPr>
              <a:t>	</a:t>
            </a:r>
            <a:r>
              <a:rPr lang="de-DE" sz="3200" b="1" dirty="0">
                <a:solidFill>
                  <a:schemeClr val="tx1"/>
                </a:solidFill>
              </a:rPr>
              <a:t>Beschluss des Gemeinderates in der</a:t>
            </a:r>
          </a:p>
          <a:p>
            <a:pPr marL="0" indent="0">
              <a:buNone/>
            </a:pPr>
            <a:r>
              <a:rPr lang="de-DE" sz="3200" b="1" dirty="0">
                <a:solidFill>
                  <a:schemeClr val="tx1"/>
                </a:solidFill>
              </a:rPr>
              <a:t>	öffentlichen Sitzung </a:t>
            </a:r>
            <a:r>
              <a:rPr lang="de-DE" altLang="de-DE" sz="3200" b="1" dirty="0">
                <a:solidFill>
                  <a:schemeClr val="tx1"/>
                </a:solidFill>
              </a:rPr>
              <a:t>am </a:t>
            </a:r>
            <a:r>
              <a:rPr lang="de-DE" sz="3200" b="1" dirty="0">
                <a:solidFill>
                  <a:schemeClr val="tx1"/>
                </a:solidFill>
              </a:rPr>
              <a:t>12. Dezember 2022</a:t>
            </a:r>
            <a:br>
              <a:rPr lang="de-DE" altLang="de-DE" sz="3200" b="1" dirty="0">
                <a:solidFill>
                  <a:schemeClr val="tx1"/>
                </a:solidFill>
              </a:rPr>
            </a:br>
            <a:br>
              <a:rPr lang="de-DE" altLang="de-DE" sz="3200" b="1" dirty="0">
                <a:solidFill>
                  <a:schemeClr val="tx1"/>
                </a:solidFill>
              </a:rPr>
            </a:br>
            <a:r>
              <a:rPr lang="de-DE" altLang="de-DE" sz="3200" b="1" dirty="0">
                <a:solidFill>
                  <a:schemeClr val="tx1"/>
                </a:solidFill>
              </a:rPr>
              <a:t>	(Drucksache Nr. </a:t>
            </a:r>
            <a:r>
              <a:rPr lang="de-DE" sz="3200" b="1" dirty="0">
                <a:solidFill>
                  <a:schemeClr val="tx1"/>
                </a:solidFill>
              </a:rPr>
              <a:t>2022-364/1</a:t>
            </a:r>
            <a:r>
              <a:rPr lang="de-DE" altLang="de-DE" sz="3200" b="1" dirty="0">
                <a:solidFill>
                  <a:schemeClr val="tx1"/>
                </a:solidFill>
              </a:rPr>
              <a:t>)</a:t>
            </a:r>
            <a:endParaRPr lang="de-DE" sz="3200" b="1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0257AB-4729-44AE-BD25-704C9F4F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867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31AD59D-111B-478E-9BE8-268CA0E02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11" y="1289915"/>
            <a:ext cx="11596977" cy="4571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b="1" dirty="0"/>
              <a:t>Die Verwaltung wird beauftragt, zur Sicherstellung der erforderlichen Unterbringungskapazitäten für den Bereich der Anschlussunterbringung:</a:t>
            </a:r>
            <a:br>
              <a:rPr lang="de-DE" sz="2400" b="1" dirty="0"/>
            </a:br>
            <a:endParaRPr lang="de-DE" sz="2400" b="1" dirty="0"/>
          </a:p>
          <a:p>
            <a:pPr marL="457200" indent="-457200">
              <a:buAutoNum type="alphaLcPeriod"/>
            </a:pPr>
            <a:r>
              <a:rPr lang="de-DE" sz="2400" b="1" dirty="0"/>
              <a:t>Wohnungen im städtischen Gebäude in der </a:t>
            </a:r>
            <a:r>
              <a:rPr lang="de-DE" sz="2400" b="1" dirty="0">
                <a:solidFill>
                  <a:schemeClr val="accent6"/>
                </a:solidFill>
              </a:rPr>
              <a:t>Herrenstraße 40 </a:t>
            </a:r>
            <a:br>
              <a:rPr lang="de-DE" sz="2400" b="1" dirty="0"/>
            </a:br>
            <a:r>
              <a:rPr lang="de-DE" sz="2400" b="1" dirty="0"/>
              <a:t>(ehem. Martha-Jäger-Haus) für die Anschlussunterbringung zu nutzen </a:t>
            </a:r>
            <a:br>
              <a:rPr lang="de-DE" sz="2400" b="1" dirty="0"/>
            </a:br>
            <a:r>
              <a:rPr lang="de-DE" sz="2400" b="1" dirty="0">
                <a:solidFill>
                  <a:schemeClr val="accent6"/>
                </a:solidFill>
              </a:rPr>
              <a:t>(kurzfristiger Unterbringungsbedarf)</a:t>
            </a:r>
          </a:p>
          <a:p>
            <a:pPr marL="0" indent="0">
              <a:buNone/>
            </a:pPr>
            <a:endParaRPr lang="de-DE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de-DE" sz="2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br>
              <a:rPr lang="de-DE" sz="2400" b="1" dirty="0">
                <a:solidFill>
                  <a:schemeClr val="tx1"/>
                </a:solidFill>
              </a:rPr>
            </a:b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BD4DDD-DB01-4643-A024-188A0291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6B1220-A389-4B7B-8C62-A05442E6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9" y="49121"/>
            <a:ext cx="10509531" cy="570004"/>
          </a:xfrm>
        </p:spPr>
        <p:txBody>
          <a:bodyPr>
            <a:normAutofit fontScale="90000"/>
          </a:bodyPr>
          <a:lstStyle/>
          <a:p>
            <a:r>
              <a:rPr lang="de-DE" dirty="0"/>
              <a:t>Gemeinderatsbeschluss vom 12. Dezember 2022 (1):</a:t>
            </a:r>
          </a:p>
        </p:txBody>
      </p:sp>
    </p:spTree>
    <p:extLst>
      <p:ext uri="{BB962C8B-B14F-4D97-AF65-F5344CB8AC3E}">
        <p14:creationId xmlns:p14="http://schemas.microsoft.com/office/powerpoint/2010/main" val="225664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31AD59D-111B-478E-9BE8-268CA0E02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33" y="1143000"/>
            <a:ext cx="11596977" cy="4571999"/>
          </a:xfrm>
        </p:spPr>
        <p:txBody>
          <a:bodyPr>
            <a:noAutofit/>
          </a:bodyPr>
          <a:lstStyle/>
          <a:p>
            <a:pPr marL="457200" indent="-457200">
              <a:buAutoNum type="alphaLcPeriod" startAt="2"/>
            </a:pPr>
            <a:r>
              <a:rPr lang="de-DE" sz="2400" b="1" dirty="0"/>
              <a:t>weitere mobile Unterbringungskapazitäten an den vorgeschlagenen</a:t>
            </a:r>
          </a:p>
          <a:p>
            <a:pPr marL="0" indent="0">
              <a:buNone/>
            </a:pPr>
            <a:r>
              <a:rPr lang="de-DE" sz="2400" b="1" dirty="0"/>
              <a:t>     Standorten zu prüfen und dem Gemeinderat zur Entscheidung vorzulegen </a:t>
            </a:r>
            <a:br>
              <a:rPr lang="de-DE" sz="2400" b="1" dirty="0"/>
            </a:br>
            <a:r>
              <a:rPr lang="de-DE" sz="2400" b="1" dirty="0"/>
              <a:t>     </a:t>
            </a:r>
            <a:r>
              <a:rPr lang="de-DE" sz="2400" b="1" dirty="0">
                <a:solidFill>
                  <a:schemeClr val="accent6"/>
                </a:solidFill>
              </a:rPr>
              <a:t>(mittelfristiger Unterbringungsbedarf </a:t>
            </a:r>
            <a:r>
              <a:rPr lang="de-DE" sz="2400" b="1" i="1" dirty="0"/>
              <a:t>/ bis Ende 2024)</a:t>
            </a:r>
          </a:p>
          <a:p>
            <a:pPr marL="0" indent="0">
              <a:buNone/>
            </a:pPr>
            <a:endParaRPr lang="de-DE" sz="2400" b="1" dirty="0"/>
          </a:p>
          <a:p>
            <a:pPr marL="457200" indent="-457200">
              <a:buAutoNum type="alphaLcPeriod" startAt="3"/>
            </a:pPr>
            <a:r>
              <a:rPr lang="de-DE" sz="2400" b="1" dirty="0"/>
              <a:t>weitere konventionell errichtete Gemeinschaftsunterkünfte an den  vorgeschlagenen Standorten zu prüfen und dem Gemeinderat zur Entscheidung  vorzulegen </a:t>
            </a:r>
            <a:r>
              <a:rPr lang="de-DE" sz="2400" b="1" dirty="0">
                <a:solidFill>
                  <a:schemeClr val="accent6"/>
                </a:solidFill>
              </a:rPr>
              <a:t>(längerfristiger Unterbringungsbedarf </a:t>
            </a:r>
            <a:r>
              <a:rPr lang="de-DE" sz="2400" b="1" i="1" dirty="0"/>
              <a:t>/ </a:t>
            </a:r>
            <a:br>
              <a:rPr lang="de-DE" sz="2400" b="1" i="1" dirty="0"/>
            </a:br>
            <a:r>
              <a:rPr lang="de-DE" sz="2400" b="1" i="1" dirty="0"/>
              <a:t>ab Januar 2025).</a:t>
            </a:r>
          </a:p>
          <a:p>
            <a:pPr marL="0" indent="0">
              <a:buNone/>
            </a:pPr>
            <a:br>
              <a:rPr lang="de-DE" sz="2400" b="1" dirty="0"/>
            </a:b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BD4DDD-DB01-4643-A024-188A0291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6B1220-A389-4B7B-8C62-A05442E6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9" y="49121"/>
            <a:ext cx="10509531" cy="570004"/>
          </a:xfrm>
        </p:spPr>
        <p:txBody>
          <a:bodyPr>
            <a:normAutofit fontScale="90000"/>
          </a:bodyPr>
          <a:lstStyle/>
          <a:p>
            <a:r>
              <a:rPr lang="de-DE" dirty="0"/>
              <a:t>Gemeinderatsbeschluss vom 12. Dezember 2022 (2):</a:t>
            </a:r>
          </a:p>
        </p:txBody>
      </p:sp>
    </p:spTree>
    <p:extLst>
      <p:ext uri="{BB962C8B-B14F-4D97-AF65-F5344CB8AC3E}">
        <p14:creationId xmlns:p14="http://schemas.microsoft.com/office/powerpoint/2010/main" val="1967197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2C734BB-50D6-401D-A8E1-FBB3C29C37FE}"/>
              </a:ext>
            </a:extLst>
          </p:cNvPr>
          <p:cNvSpPr txBox="1">
            <a:spLocks/>
          </p:cNvSpPr>
          <p:nvPr/>
        </p:nvSpPr>
        <p:spPr>
          <a:xfrm>
            <a:off x="200026" y="182711"/>
            <a:ext cx="2991230" cy="6474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000" dirty="0"/>
              <a:t>Übersichtsplan </a:t>
            </a:r>
            <a:br>
              <a:rPr lang="de-DE" sz="2000" dirty="0"/>
            </a:br>
            <a:r>
              <a:rPr lang="de-DE" sz="2000" dirty="0"/>
              <a:t>zur Drucksache </a:t>
            </a:r>
          </a:p>
          <a:p>
            <a:r>
              <a:rPr lang="de-DE" sz="2000" dirty="0"/>
              <a:t>Nr. 2022-364 zur Gemeinderatsitzung am 12.12.2022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49DFF7C-C0FB-46B6-BAA5-A5701556ABDB}"/>
              </a:ext>
            </a:extLst>
          </p:cNvPr>
          <p:cNvSpPr txBox="1"/>
          <p:nvPr/>
        </p:nvSpPr>
        <p:spPr>
          <a:xfrm>
            <a:off x="182911" y="1694011"/>
            <a:ext cx="27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Gemeinschaftsunterkünfte des Landkreises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5F3DB6-A8A3-4408-9F31-7A9E2FEEFEB0}"/>
              </a:ext>
            </a:extLst>
          </p:cNvPr>
          <p:cNvSpPr/>
          <p:nvPr/>
        </p:nvSpPr>
        <p:spPr>
          <a:xfrm>
            <a:off x="345635" y="2308355"/>
            <a:ext cx="240145" cy="240145"/>
          </a:xfrm>
          <a:prstGeom prst="ellipse">
            <a:avLst/>
          </a:prstGeom>
          <a:solidFill>
            <a:srgbClr val="8F2C4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283B0AB-8EEB-4D95-B155-0D51D601CA19}"/>
              </a:ext>
            </a:extLst>
          </p:cNvPr>
          <p:cNvSpPr txBox="1"/>
          <p:nvPr/>
        </p:nvSpPr>
        <p:spPr>
          <a:xfrm>
            <a:off x="602895" y="2275591"/>
            <a:ext cx="154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5E64"/>
                </a:solidFill>
              </a:rPr>
              <a:t> </a:t>
            </a:r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Bestand (6)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67D42F-2F3F-4F73-97DF-62D07348A8A5}"/>
              </a:ext>
            </a:extLst>
          </p:cNvPr>
          <p:cNvSpPr txBox="1"/>
          <p:nvPr/>
        </p:nvSpPr>
        <p:spPr>
          <a:xfrm>
            <a:off x="188572" y="2664124"/>
            <a:ext cx="25535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Anschlussunterbringung </a:t>
            </a:r>
          </a:p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Stadt Rastatt </a:t>
            </a:r>
          </a:p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(Stand 12.12.2022)</a:t>
            </a:r>
          </a:p>
          <a:p>
            <a:endParaRPr lang="de-DE" dirty="0">
              <a:solidFill>
                <a:srgbClr val="E73239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F3BCF86-D69D-48F0-917A-F4A93E224D4B}"/>
              </a:ext>
            </a:extLst>
          </p:cNvPr>
          <p:cNvSpPr/>
          <p:nvPr/>
        </p:nvSpPr>
        <p:spPr>
          <a:xfrm>
            <a:off x="345635" y="3633809"/>
            <a:ext cx="240145" cy="240145"/>
          </a:xfrm>
          <a:prstGeom prst="ellipse">
            <a:avLst/>
          </a:prstGeom>
          <a:solidFill>
            <a:srgbClr val="0E3AC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EB72C83-4C18-4554-A2B5-F947108A5A23}"/>
              </a:ext>
            </a:extLst>
          </p:cNvPr>
          <p:cNvSpPr txBox="1"/>
          <p:nvPr/>
        </p:nvSpPr>
        <p:spPr>
          <a:xfrm>
            <a:off x="663084" y="3529860"/>
            <a:ext cx="154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5E64"/>
                </a:solidFill>
              </a:rPr>
              <a:t> </a:t>
            </a:r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Bestand (5+1)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8FCBEB5-3BD2-4065-AB89-41A9E445E519}"/>
              </a:ext>
            </a:extLst>
          </p:cNvPr>
          <p:cNvSpPr txBox="1"/>
          <p:nvPr/>
        </p:nvSpPr>
        <p:spPr>
          <a:xfrm>
            <a:off x="635067" y="4024755"/>
            <a:ext cx="2038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14.12.2015 beschlossener und noch verfügbarer Standort (4)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C2DC3E2-9F82-4427-B56D-7750E6F2AB5E}"/>
              </a:ext>
            </a:extLst>
          </p:cNvPr>
          <p:cNvSpPr txBox="1"/>
          <p:nvPr/>
        </p:nvSpPr>
        <p:spPr>
          <a:xfrm>
            <a:off x="663084" y="5163989"/>
            <a:ext cx="2145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weiterer Standort-</a:t>
            </a:r>
            <a:r>
              <a:rPr lang="de-DE" sz="1600" dirty="0" err="1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vorschlag</a:t>
            </a:r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(9)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B6D1DB4-3557-456F-B0AE-E4A77FF1A05E}"/>
              </a:ext>
            </a:extLst>
          </p:cNvPr>
          <p:cNvSpPr/>
          <p:nvPr/>
        </p:nvSpPr>
        <p:spPr>
          <a:xfrm>
            <a:off x="345634" y="4176116"/>
            <a:ext cx="240145" cy="24014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1946576-D722-4123-B1A9-F4D9760006CE}"/>
              </a:ext>
            </a:extLst>
          </p:cNvPr>
          <p:cNvSpPr/>
          <p:nvPr/>
        </p:nvSpPr>
        <p:spPr>
          <a:xfrm>
            <a:off x="345634" y="5225753"/>
            <a:ext cx="240145" cy="240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E3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90C0AC8-3B86-4180-9870-3E882BB1F4BD}"/>
              </a:ext>
            </a:extLst>
          </p:cNvPr>
          <p:cNvSpPr txBox="1"/>
          <p:nvPr/>
        </p:nvSpPr>
        <p:spPr>
          <a:xfrm>
            <a:off x="635067" y="5876707"/>
            <a:ext cx="2230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den </a:t>
            </a:r>
            <a:b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kurz- / mittel- / lang-</a:t>
            </a:r>
            <a:b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fristigen</a:t>
            </a:r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Bedarf</a:t>
            </a:r>
          </a:p>
          <a:p>
            <a:endParaRPr lang="de-DE" sz="1600" dirty="0">
              <a:solidFill>
                <a:srgbClr val="005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D167E13-B1C6-41CF-83E5-E1C4CB4AE39C}"/>
              </a:ext>
            </a:extLst>
          </p:cNvPr>
          <p:cNvSpPr txBox="1"/>
          <p:nvPr/>
        </p:nvSpPr>
        <p:spPr>
          <a:xfrm>
            <a:off x="35056" y="5904319"/>
            <a:ext cx="963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de-DE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7688498-4325-44D7-9CC1-36474D27D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5" y="0"/>
            <a:ext cx="931567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7781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2C734BB-50D6-401D-A8E1-FBB3C29C37FE}"/>
              </a:ext>
            </a:extLst>
          </p:cNvPr>
          <p:cNvSpPr txBox="1">
            <a:spLocks/>
          </p:cNvSpPr>
          <p:nvPr/>
        </p:nvSpPr>
        <p:spPr>
          <a:xfrm>
            <a:off x="200026" y="182711"/>
            <a:ext cx="2991230" cy="6474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000" dirty="0"/>
              <a:t>Vergleich der Standortübersichten</a:t>
            </a:r>
          </a:p>
          <a:p>
            <a:r>
              <a:rPr lang="de-DE" sz="2000" dirty="0"/>
              <a:t>vom 14.12.2015 und</a:t>
            </a:r>
          </a:p>
          <a:p>
            <a:r>
              <a:rPr lang="de-DE" sz="2000" dirty="0"/>
              <a:t>vom 12.12.2022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5F3DB6-A8A3-4408-9F31-7A9E2FEEFEB0}"/>
              </a:ext>
            </a:extLst>
          </p:cNvPr>
          <p:cNvSpPr/>
          <p:nvPr/>
        </p:nvSpPr>
        <p:spPr>
          <a:xfrm>
            <a:off x="323471" y="3148618"/>
            <a:ext cx="240145" cy="24014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67D42F-2F3F-4F73-97DF-62D07348A8A5}"/>
              </a:ext>
            </a:extLst>
          </p:cNvPr>
          <p:cNvSpPr txBox="1"/>
          <p:nvPr/>
        </p:nvSpPr>
        <p:spPr>
          <a:xfrm>
            <a:off x="189054" y="1414667"/>
            <a:ext cx="25535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Standorte für Anschlussunterbringung </a:t>
            </a:r>
          </a:p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Stadt Rastatt </a:t>
            </a:r>
          </a:p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(Stand 12.12.2022)</a:t>
            </a:r>
          </a:p>
          <a:p>
            <a:endParaRPr lang="de-DE" dirty="0">
              <a:solidFill>
                <a:srgbClr val="E73239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F3BCF86-D69D-48F0-917A-F4A93E224D4B}"/>
              </a:ext>
            </a:extLst>
          </p:cNvPr>
          <p:cNvSpPr/>
          <p:nvPr/>
        </p:nvSpPr>
        <p:spPr>
          <a:xfrm>
            <a:off x="333785" y="2659894"/>
            <a:ext cx="240145" cy="240145"/>
          </a:xfrm>
          <a:prstGeom prst="ellipse">
            <a:avLst/>
          </a:prstGeom>
          <a:solidFill>
            <a:srgbClr val="0E3AC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EB72C83-4C18-4554-A2B5-F947108A5A23}"/>
              </a:ext>
            </a:extLst>
          </p:cNvPr>
          <p:cNvSpPr txBox="1"/>
          <p:nvPr/>
        </p:nvSpPr>
        <p:spPr>
          <a:xfrm>
            <a:off x="573930" y="2603168"/>
            <a:ext cx="154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5E64"/>
                </a:solidFill>
              </a:rPr>
              <a:t> </a:t>
            </a:r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Bestand (5+1)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8FCBEB5-3BD2-4065-AB89-41A9E445E519}"/>
              </a:ext>
            </a:extLst>
          </p:cNvPr>
          <p:cNvSpPr txBox="1"/>
          <p:nvPr/>
        </p:nvSpPr>
        <p:spPr>
          <a:xfrm>
            <a:off x="602895" y="4260346"/>
            <a:ext cx="2038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14.12.2015 beschlossener und noch verfügbarer Standort (4)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C2DC3E2-9F82-4427-B56D-7750E6F2AB5E}"/>
              </a:ext>
            </a:extLst>
          </p:cNvPr>
          <p:cNvSpPr txBox="1"/>
          <p:nvPr/>
        </p:nvSpPr>
        <p:spPr>
          <a:xfrm>
            <a:off x="635808" y="5354608"/>
            <a:ext cx="2145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weiterer Standort-</a:t>
            </a:r>
            <a:r>
              <a:rPr lang="de-DE" sz="1600" dirty="0" err="1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vorschlag</a:t>
            </a:r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(9)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B6D1DB4-3557-456F-B0AE-E4A77FF1A05E}"/>
              </a:ext>
            </a:extLst>
          </p:cNvPr>
          <p:cNvSpPr/>
          <p:nvPr/>
        </p:nvSpPr>
        <p:spPr>
          <a:xfrm>
            <a:off x="333784" y="4357932"/>
            <a:ext cx="240145" cy="24014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1946576-D722-4123-B1A9-F4D9760006CE}"/>
              </a:ext>
            </a:extLst>
          </p:cNvPr>
          <p:cNvSpPr/>
          <p:nvPr/>
        </p:nvSpPr>
        <p:spPr>
          <a:xfrm>
            <a:off x="326065" y="5483112"/>
            <a:ext cx="240145" cy="240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E3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90C0AC8-3B86-4180-9870-3E882BB1F4BD}"/>
              </a:ext>
            </a:extLst>
          </p:cNvPr>
          <p:cNvSpPr txBox="1"/>
          <p:nvPr/>
        </p:nvSpPr>
        <p:spPr>
          <a:xfrm>
            <a:off x="635808" y="5971017"/>
            <a:ext cx="222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Vorschlag für den </a:t>
            </a:r>
          </a:p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kurz- / mittel- / länger-</a:t>
            </a:r>
            <a:b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fristigen</a:t>
            </a:r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Bedarf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D167E13-B1C6-41CF-83E5-E1C4CB4AE39C}"/>
              </a:ext>
            </a:extLst>
          </p:cNvPr>
          <p:cNvSpPr txBox="1"/>
          <p:nvPr/>
        </p:nvSpPr>
        <p:spPr>
          <a:xfrm>
            <a:off x="106335" y="5971017"/>
            <a:ext cx="963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AABCD78-FBC6-4C6C-AA8A-7ED28E3EB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27" y="0"/>
            <a:ext cx="93337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B8B89FD-B0EE-4228-87D6-72F8A5789E5C}"/>
              </a:ext>
            </a:extLst>
          </p:cNvPr>
          <p:cNvSpPr txBox="1"/>
          <p:nvPr/>
        </p:nvSpPr>
        <p:spPr>
          <a:xfrm>
            <a:off x="588234" y="3062062"/>
            <a:ext cx="2038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14.12.2015 beschlossener, nicht mehr  verfügbarer Standort (10)</a:t>
            </a:r>
          </a:p>
        </p:txBody>
      </p:sp>
    </p:spTree>
    <p:extLst>
      <p:ext uri="{BB962C8B-B14F-4D97-AF65-F5344CB8AC3E}">
        <p14:creationId xmlns:p14="http://schemas.microsoft.com/office/powerpoint/2010/main" val="1751944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31AD59D-111B-478E-9BE8-268CA0E02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de-DE" b="1" dirty="0">
                <a:solidFill>
                  <a:schemeClr val="tx1"/>
                </a:solidFill>
              </a:rPr>
              <a:t>	</a:t>
            </a:r>
            <a:r>
              <a:rPr lang="de-DE" sz="3200" b="1" dirty="0">
                <a:solidFill>
                  <a:schemeClr val="tx1"/>
                </a:solidFill>
              </a:rPr>
              <a:t>Beschluss des Gemeinderates in der</a:t>
            </a:r>
          </a:p>
          <a:p>
            <a:pPr marL="0" indent="0">
              <a:buNone/>
            </a:pPr>
            <a:r>
              <a:rPr lang="de-DE" sz="3200" b="1" dirty="0">
                <a:solidFill>
                  <a:schemeClr val="tx1"/>
                </a:solidFill>
              </a:rPr>
              <a:t>	öffentlichen Sitzung </a:t>
            </a:r>
            <a:r>
              <a:rPr lang="de-DE" altLang="de-DE" sz="3200" b="1" dirty="0">
                <a:solidFill>
                  <a:schemeClr val="tx1"/>
                </a:solidFill>
              </a:rPr>
              <a:t>am </a:t>
            </a:r>
            <a:r>
              <a:rPr lang="de-DE" sz="3200" b="1" dirty="0">
                <a:solidFill>
                  <a:schemeClr val="tx1"/>
                </a:solidFill>
              </a:rPr>
              <a:t>28. September 2023</a:t>
            </a:r>
            <a:br>
              <a:rPr lang="de-DE" altLang="de-DE" sz="3200" b="1" dirty="0">
                <a:solidFill>
                  <a:schemeClr val="tx1"/>
                </a:solidFill>
              </a:rPr>
            </a:br>
            <a:br>
              <a:rPr lang="de-DE" altLang="de-DE" sz="3200" b="1" dirty="0">
                <a:solidFill>
                  <a:schemeClr val="tx1"/>
                </a:solidFill>
              </a:rPr>
            </a:br>
            <a:r>
              <a:rPr lang="de-DE" altLang="de-DE" sz="3200" b="1" dirty="0">
                <a:solidFill>
                  <a:schemeClr val="tx1"/>
                </a:solidFill>
              </a:rPr>
              <a:t>	(Drucksache Nr. </a:t>
            </a:r>
            <a:r>
              <a:rPr lang="de-DE" sz="3200" b="1" dirty="0">
                <a:solidFill>
                  <a:schemeClr val="tx1"/>
                </a:solidFill>
              </a:rPr>
              <a:t>2023-198/3</a:t>
            </a:r>
            <a:r>
              <a:rPr lang="de-DE" altLang="de-DE" sz="3200" b="1" dirty="0">
                <a:solidFill>
                  <a:schemeClr val="tx1"/>
                </a:solidFill>
              </a:rPr>
              <a:t>)</a:t>
            </a:r>
            <a:endParaRPr lang="de-DE" sz="3200" b="1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BD4DDD-DB01-4643-A024-188A0291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6B1220-A389-4B7B-8C62-A05442E6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9" y="49121"/>
            <a:ext cx="10380943" cy="570004"/>
          </a:xfrm>
        </p:spPr>
        <p:txBody>
          <a:bodyPr>
            <a:normAutofit fontScale="90000"/>
          </a:bodyPr>
          <a:lstStyle/>
          <a:p>
            <a:r>
              <a:rPr lang="de-DE" dirty="0"/>
              <a:t>Aktuelle Beschlusslage zur Fortschreibung des städtischen Konzeptes zur Anschlussunterbringung</a:t>
            </a:r>
          </a:p>
        </p:txBody>
      </p:sp>
    </p:spTree>
    <p:extLst>
      <p:ext uri="{BB962C8B-B14F-4D97-AF65-F5344CB8AC3E}">
        <p14:creationId xmlns:p14="http://schemas.microsoft.com/office/powerpoint/2010/main" val="1174477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D275CD6-156D-4EDA-924B-928A3BF9114E}"/>
              </a:ext>
            </a:extLst>
          </p:cNvPr>
          <p:cNvSpPr txBox="1">
            <a:spLocks/>
          </p:cNvSpPr>
          <p:nvPr/>
        </p:nvSpPr>
        <p:spPr>
          <a:xfrm>
            <a:off x="200026" y="182711"/>
            <a:ext cx="2991230" cy="6474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000" dirty="0">
                <a:solidFill>
                  <a:srgbClr val="003E65"/>
                </a:solidFill>
              </a:rPr>
              <a:t>Übersichtsplan </a:t>
            </a:r>
          </a:p>
          <a:p>
            <a:r>
              <a:rPr lang="de-DE" sz="2000" dirty="0">
                <a:solidFill>
                  <a:srgbClr val="003E65"/>
                </a:solidFill>
              </a:rPr>
              <a:t>zur Drucksache </a:t>
            </a:r>
          </a:p>
          <a:p>
            <a:r>
              <a:rPr lang="de-DE" sz="2000" dirty="0">
                <a:solidFill>
                  <a:srgbClr val="003E65"/>
                </a:solidFill>
              </a:rPr>
              <a:t>Nr. 2023-198/3 zur Gemeinderatsitzung am 28.09.2023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CAB02A-B7EC-407A-BD29-3B233F3D72E5}"/>
              </a:ext>
            </a:extLst>
          </p:cNvPr>
          <p:cNvSpPr txBox="1"/>
          <p:nvPr/>
        </p:nvSpPr>
        <p:spPr>
          <a:xfrm>
            <a:off x="200025" y="1749243"/>
            <a:ext cx="27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Gemeinschaftsunterkünfte des Landkreises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1311BD-1382-4E27-AFEE-14ED768EE320}"/>
              </a:ext>
            </a:extLst>
          </p:cNvPr>
          <p:cNvSpPr txBox="1"/>
          <p:nvPr/>
        </p:nvSpPr>
        <p:spPr>
          <a:xfrm>
            <a:off x="551252" y="2355483"/>
            <a:ext cx="1545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Bestand (5)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08678D4-4CB2-47E8-96D5-24B21D64EFA1}"/>
              </a:ext>
            </a:extLst>
          </p:cNvPr>
          <p:cNvSpPr/>
          <p:nvPr/>
        </p:nvSpPr>
        <p:spPr>
          <a:xfrm>
            <a:off x="299872" y="2396656"/>
            <a:ext cx="240145" cy="240145"/>
          </a:xfrm>
          <a:prstGeom prst="ellipse">
            <a:avLst/>
          </a:prstGeom>
          <a:solidFill>
            <a:srgbClr val="8F2C4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5D7AF6A-F7A2-4AEA-9F11-B6D2E4F61A5F}"/>
              </a:ext>
            </a:extLst>
          </p:cNvPr>
          <p:cNvSpPr txBox="1"/>
          <p:nvPr/>
        </p:nvSpPr>
        <p:spPr>
          <a:xfrm>
            <a:off x="216105" y="2699438"/>
            <a:ext cx="2553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Anschlussunterbringung </a:t>
            </a:r>
          </a:p>
          <a:p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Stadt Rastatt</a:t>
            </a:r>
            <a:endParaRPr lang="de-DE" dirty="0">
              <a:solidFill>
                <a:srgbClr val="E73239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64861AF-B5B4-4D65-B40F-0B6B0CB173F6}"/>
              </a:ext>
            </a:extLst>
          </p:cNvPr>
          <p:cNvSpPr/>
          <p:nvPr/>
        </p:nvSpPr>
        <p:spPr>
          <a:xfrm>
            <a:off x="311107" y="3340754"/>
            <a:ext cx="240145" cy="240145"/>
          </a:xfrm>
          <a:prstGeom prst="ellipse">
            <a:avLst/>
          </a:prstGeom>
          <a:solidFill>
            <a:srgbClr val="0E3AC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19C173B-07F5-43CD-B2EB-0167FDC7E63A}"/>
              </a:ext>
            </a:extLst>
          </p:cNvPr>
          <p:cNvSpPr txBox="1"/>
          <p:nvPr/>
        </p:nvSpPr>
        <p:spPr>
          <a:xfrm>
            <a:off x="505168" y="3329951"/>
            <a:ext cx="1545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Bestand (6+1)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674BCCD-03D3-476E-95ED-7BF626F5B305}"/>
              </a:ext>
            </a:extLst>
          </p:cNvPr>
          <p:cNvSpPr/>
          <p:nvPr/>
        </p:nvSpPr>
        <p:spPr>
          <a:xfrm>
            <a:off x="311107" y="3748593"/>
            <a:ext cx="240145" cy="24014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9862411-AE76-4083-80DD-E39B1B174671}"/>
              </a:ext>
            </a:extLst>
          </p:cNvPr>
          <p:cNvSpPr txBox="1"/>
          <p:nvPr/>
        </p:nvSpPr>
        <p:spPr>
          <a:xfrm>
            <a:off x="505168" y="3714242"/>
            <a:ext cx="2380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mögliche Anmietung (1)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2D086A7A-4AE2-43AB-B306-F6FD9647B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8" y="0"/>
            <a:ext cx="938132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83341981-6A69-4159-A63A-B6A31FE2E2E5}"/>
              </a:ext>
            </a:extLst>
          </p:cNvPr>
          <p:cNvSpPr txBox="1"/>
          <p:nvPr/>
        </p:nvSpPr>
        <p:spPr>
          <a:xfrm>
            <a:off x="568738" y="4108182"/>
            <a:ext cx="2038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14.12.2015 beschlossener und noch verfügbarer Standort (4)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67966E3-97A6-4A3A-9DDA-9D6AAE836BDA}"/>
              </a:ext>
            </a:extLst>
          </p:cNvPr>
          <p:cNvSpPr txBox="1"/>
          <p:nvPr/>
        </p:nvSpPr>
        <p:spPr>
          <a:xfrm>
            <a:off x="597459" y="5204999"/>
            <a:ext cx="2145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weiterer Standort-</a:t>
            </a:r>
            <a:r>
              <a:rPr lang="de-DE" sz="1600" dirty="0" err="1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vorschlag</a:t>
            </a:r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(10)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936C31C-4BD9-497C-ADEA-A8E22163A905}"/>
              </a:ext>
            </a:extLst>
          </p:cNvPr>
          <p:cNvSpPr/>
          <p:nvPr/>
        </p:nvSpPr>
        <p:spPr>
          <a:xfrm>
            <a:off x="328593" y="5312947"/>
            <a:ext cx="240145" cy="24014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0AE55C2-44AB-4400-A9A4-F0DF770EC882}"/>
              </a:ext>
            </a:extLst>
          </p:cNvPr>
          <p:cNvSpPr txBox="1"/>
          <p:nvPr/>
        </p:nvSpPr>
        <p:spPr>
          <a:xfrm>
            <a:off x="613331" y="5844292"/>
            <a:ext cx="2272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Vorschlag für den </a:t>
            </a:r>
          </a:p>
          <a:p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kurz- / mittel- / länger-</a:t>
            </a:r>
            <a:b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fristigen</a:t>
            </a:r>
            <a:r>
              <a:rPr lang="de-DE" sz="16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Bedarf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E624128-3BC0-40C1-BFF2-5048BF5285EF}"/>
              </a:ext>
            </a:extLst>
          </p:cNvPr>
          <p:cNvSpPr txBox="1"/>
          <p:nvPr/>
        </p:nvSpPr>
        <p:spPr>
          <a:xfrm>
            <a:off x="103409" y="5879421"/>
            <a:ext cx="963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de-D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1D37B7C-A63F-45FD-9542-BB09A8C76146}"/>
              </a:ext>
            </a:extLst>
          </p:cNvPr>
          <p:cNvSpPr/>
          <p:nvPr/>
        </p:nvSpPr>
        <p:spPr>
          <a:xfrm>
            <a:off x="299872" y="4178508"/>
            <a:ext cx="240145" cy="24014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01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CD6C7-9C20-44D9-B67C-9D5A55CB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313530"/>
            <a:ext cx="10934699" cy="735013"/>
          </a:xfrm>
        </p:spPr>
        <p:txBody>
          <a:bodyPr/>
          <a:lstStyle/>
          <a:p>
            <a:r>
              <a:rPr lang="de-DE" sz="3200" dirty="0"/>
              <a:t>Kriterien für die Beurteilung der Standorte (1):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434B14-301D-4370-B6B7-3855E442C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249759"/>
            <a:ext cx="9815512" cy="4905375"/>
          </a:xfrm>
        </p:spPr>
        <p:txBody>
          <a:bodyPr/>
          <a:lstStyle/>
          <a:p>
            <a:endParaRPr lang="de-DE" sz="3200" dirty="0">
              <a:ea typeface="+mn-ea"/>
            </a:endParaRPr>
          </a:p>
          <a:p>
            <a:r>
              <a:rPr lang="de-DE" sz="3200" dirty="0">
                <a:ea typeface="+mn-ea"/>
              </a:rPr>
              <a:t>vorausgegangene Beschlüsse des Gemeinderates</a:t>
            </a:r>
          </a:p>
          <a:p>
            <a:endParaRPr lang="de-DE" sz="900" dirty="0">
              <a:ea typeface="+mn-ea"/>
            </a:endParaRPr>
          </a:p>
          <a:p>
            <a:r>
              <a:rPr lang="de-DE" sz="3200" dirty="0">
                <a:ea typeface="+mn-ea"/>
              </a:rPr>
              <a:t>erforderlicher zeitlicher Vorlauf für Bauleitplanung und naturschutzrechtliche Voruntersuchungen </a:t>
            </a:r>
          </a:p>
          <a:p>
            <a:pPr marL="0" indent="0">
              <a:buNone/>
            </a:pPr>
            <a:endParaRPr lang="de-DE" sz="900" dirty="0">
              <a:ea typeface="+mn-ea"/>
            </a:endParaRPr>
          </a:p>
          <a:p>
            <a:r>
              <a:rPr lang="de-DE" sz="3200" dirty="0">
                <a:ea typeface="+mn-ea"/>
              </a:rPr>
              <a:t>baulicher Realisierungshorizont (Hochbau)</a:t>
            </a:r>
          </a:p>
          <a:p>
            <a:endParaRPr lang="de-DE" sz="900" dirty="0">
              <a:ea typeface="+mn-ea"/>
            </a:endParaRPr>
          </a:p>
          <a:p>
            <a:r>
              <a:rPr lang="de-DE" sz="3200" dirty="0">
                <a:ea typeface="+mn-ea"/>
              </a:rPr>
              <a:t>geschätzte Unterbringungskapazität</a:t>
            </a:r>
          </a:p>
          <a:p>
            <a:pPr marL="0" indent="0">
              <a:buNone/>
            </a:pPr>
            <a:br>
              <a:rPr lang="de-DE" dirty="0">
                <a:ea typeface="+mn-ea"/>
              </a:rPr>
            </a:br>
            <a:br>
              <a:rPr lang="de-DE" dirty="0">
                <a:ea typeface="+mn-ea"/>
              </a:rPr>
            </a:b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9AA7B2B-D71D-4A86-8AD0-797824D22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F6BF-6440-4D4A-87D9-3C0531B894E6}" type="datetime1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2294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CD6C7-9C20-44D9-B67C-9D5A55CB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313530"/>
            <a:ext cx="10934699" cy="735013"/>
          </a:xfrm>
        </p:spPr>
        <p:txBody>
          <a:bodyPr/>
          <a:lstStyle/>
          <a:p>
            <a:r>
              <a:rPr lang="de-DE" sz="3200" dirty="0"/>
              <a:t>Kriterien für die Beurteilung der Standorte (2):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434B14-301D-4370-B6B7-3855E442C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271588"/>
            <a:ext cx="9815512" cy="4905375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de-DE" sz="900" dirty="0"/>
          </a:p>
          <a:p>
            <a:pPr>
              <a:lnSpc>
                <a:spcPct val="100000"/>
              </a:lnSpc>
            </a:pPr>
            <a:r>
              <a:rPr lang="de-DE" sz="3200" dirty="0"/>
              <a:t>Dezentralität und integrationsbezogene Faktoren </a:t>
            </a:r>
          </a:p>
          <a:p>
            <a:pPr>
              <a:lnSpc>
                <a:spcPct val="100000"/>
              </a:lnSpc>
            </a:pPr>
            <a:endParaRPr lang="de-DE" sz="900" dirty="0"/>
          </a:p>
          <a:p>
            <a:pPr>
              <a:lnSpc>
                <a:spcPct val="100000"/>
              </a:lnSpc>
            </a:pPr>
            <a:r>
              <a:rPr lang="de-DE" sz="3200" dirty="0"/>
              <a:t>Fördermöglichkeiten </a:t>
            </a:r>
          </a:p>
          <a:p>
            <a:pPr>
              <a:lnSpc>
                <a:spcPct val="100000"/>
              </a:lnSpc>
            </a:pPr>
            <a:endParaRPr lang="de-DE" sz="900" dirty="0"/>
          </a:p>
          <a:p>
            <a:pPr>
              <a:lnSpc>
                <a:spcPct val="100000"/>
              </a:lnSpc>
            </a:pPr>
            <a:r>
              <a:rPr lang="de-DE" sz="3200" dirty="0"/>
              <a:t>voraussichtliche Kosten</a:t>
            </a:r>
          </a:p>
          <a:p>
            <a:pPr>
              <a:lnSpc>
                <a:spcPct val="100000"/>
              </a:lnSpc>
            </a:pPr>
            <a:endParaRPr lang="de-DE" sz="900" dirty="0"/>
          </a:p>
          <a:p>
            <a:pPr>
              <a:lnSpc>
                <a:spcPct val="100000"/>
              </a:lnSpc>
            </a:pPr>
            <a:r>
              <a:rPr lang="de-DE" sz="3200" dirty="0"/>
              <a:t>Umweltauswirkungen </a:t>
            </a:r>
          </a:p>
          <a:p>
            <a:pPr>
              <a:lnSpc>
                <a:spcPct val="100000"/>
              </a:lnSpc>
            </a:pPr>
            <a:endParaRPr lang="de-DE" sz="900" dirty="0"/>
          </a:p>
          <a:p>
            <a:pPr>
              <a:lnSpc>
                <a:spcPct val="100000"/>
              </a:lnSpc>
            </a:pPr>
            <a:r>
              <a:rPr lang="de-DE" sz="3200" dirty="0"/>
              <a:t>mögliche Folgenutzung (Nachhaltigkeit)</a:t>
            </a:r>
          </a:p>
          <a:p>
            <a:pPr marL="0" indent="0">
              <a:lnSpc>
                <a:spcPct val="100000"/>
              </a:lnSpc>
              <a:buNone/>
            </a:pPr>
            <a:endParaRPr lang="de-DE" sz="32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9AA7B2B-D71D-4A86-8AD0-797824D22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F6BF-6440-4D4A-87D9-3C0531B894E6}" type="datetime1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2225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CDFADCF-C2E1-4AF1-8779-B830B38DC656}"/>
              </a:ext>
            </a:extLst>
          </p:cNvPr>
          <p:cNvSpPr txBox="1">
            <a:spLocks/>
          </p:cNvSpPr>
          <p:nvPr/>
        </p:nvSpPr>
        <p:spPr>
          <a:xfrm>
            <a:off x="200026" y="182711"/>
            <a:ext cx="2991230" cy="6474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000" dirty="0">
                <a:solidFill>
                  <a:srgbClr val="003E65"/>
                </a:solidFill>
              </a:rPr>
              <a:t>Ergebnis der Standortprüfung </a:t>
            </a:r>
          </a:p>
          <a:p>
            <a:r>
              <a:rPr lang="de-DE" sz="2000" dirty="0">
                <a:solidFill>
                  <a:srgbClr val="003E65"/>
                </a:solidFill>
              </a:rPr>
              <a:t>nach der Sitzung </a:t>
            </a:r>
          </a:p>
          <a:p>
            <a:r>
              <a:rPr lang="de-DE" sz="2000" dirty="0">
                <a:solidFill>
                  <a:srgbClr val="003E65"/>
                </a:solidFill>
              </a:rPr>
              <a:t>des Gemeinderates </a:t>
            </a:r>
          </a:p>
          <a:p>
            <a:r>
              <a:rPr lang="de-DE" sz="2000" dirty="0">
                <a:solidFill>
                  <a:srgbClr val="003E65"/>
                </a:solidFill>
              </a:rPr>
              <a:t>am 28.09.2023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4B3832-BF37-45E0-A71D-D3476F900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54" y="0"/>
            <a:ext cx="931019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DAD5548-1BC4-41A9-91CD-F9C89F1D9F5D}"/>
              </a:ext>
            </a:extLst>
          </p:cNvPr>
          <p:cNvSpPr/>
          <p:nvPr/>
        </p:nvSpPr>
        <p:spPr>
          <a:xfrm>
            <a:off x="299927" y="1741418"/>
            <a:ext cx="240145" cy="24014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4583DEF-BA70-4FE6-B6BD-09E9804865A2}"/>
              </a:ext>
            </a:extLst>
          </p:cNvPr>
          <p:cNvSpPr txBox="1"/>
          <p:nvPr/>
        </p:nvSpPr>
        <p:spPr>
          <a:xfrm>
            <a:off x="609003" y="1615661"/>
            <a:ext cx="2028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vorerst zurückgestellter Standort </a:t>
            </a:r>
            <a:r>
              <a:rPr lang="de-DE" sz="1400" i="1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(mit unter-durchschnittlichem Prüfergebnis)</a:t>
            </a:r>
            <a:endParaRPr lang="de-DE" sz="1400" i="1" dirty="0">
              <a:solidFill>
                <a:srgbClr val="003E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C26C2EE-DDDA-4E5A-AAD8-1E52BA3BA5FB}"/>
              </a:ext>
            </a:extLst>
          </p:cNvPr>
          <p:cNvSpPr/>
          <p:nvPr/>
        </p:nvSpPr>
        <p:spPr>
          <a:xfrm>
            <a:off x="335901" y="4029550"/>
            <a:ext cx="240145" cy="240145"/>
          </a:xfrm>
          <a:prstGeom prst="ellipse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76606C2-9156-4CDD-8681-7EF167072F33}"/>
              </a:ext>
            </a:extLst>
          </p:cNvPr>
          <p:cNvSpPr txBox="1"/>
          <p:nvPr/>
        </p:nvSpPr>
        <p:spPr>
          <a:xfrm>
            <a:off x="296921" y="3969052"/>
            <a:ext cx="24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E5D86D-9A04-499F-9530-E894B618674B}"/>
              </a:ext>
            </a:extLst>
          </p:cNvPr>
          <p:cNvSpPr txBox="1"/>
          <p:nvPr/>
        </p:nvSpPr>
        <p:spPr>
          <a:xfrm>
            <a:off x="230994" y="3386154"/>
            <a:ext cx="270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Standorte mit konkreter Handlungsempfehlung: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940E245-E9CE-4D58-8B52-B356F495AD9F}"/>
              </a:ext>
            </a:extLst>
          </p:cNvPr>
          <p:cNvSpPr/>
          <p:nvPr/>
        </p:nvSpPr>
        <p:spPr>
          <a:xfrm>
            <a:off x="345472" y="4851209"/>
            <a:ext cx="240145" cy="240145"/>
          </a:xfrm>
          <a:prstGeom prst="ellipse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52E016E-F14D-4F95-B42F-08814D5CCD60}"/>
              </a:ext>
            </a:extLst>
          </p:cNvPr>
          <p:cNvSpPr txBox="1"/>
          <p:nvPr/>
        </p:nvSpPr>
        <p:spPr>
          <a:xfrm>
            <a:off x="230994" y="1631050"/>
            <a:ext cx="37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1C2AFAE-09B1-4773-908C-E12BDBA55C1D}"/>
              </a:ext>
            </a:extLst>
          </p:cNvPr>
          <p:cNvSpPr txBox="1"/>
          <p:nvPr/>
        </p:nvSpPr>
        <p:spPr>
          <a:xfrm>
            <a:off x="301934" y="4789228"/>
            <a:ext cx="2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A5EF837-0639-4326-AB09-45560BF7F955}"/>
              </a:ext>
            </a:extLst>
          </p:cNvPr>
          <p:cNvSpPr/>
          <p:nvPr/>
        </p:nvSpPr>
        <p:spPr>
          <a:xfrm>
            <a:off x="360253" y="5893962"/>
            <a:ext cx="240145" cy="240145"/>
          </a:xfrm>
          <a:prstGeom prst="ellipse">
            <a:avLst/>
          </a:prstGeom>
          <a:solidFill>
            <a:srgbClr val="C5F7B7"/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8A26BD4-A0B2-49C5-A1C3-E34695EBFAD0}"/>
              </a:ext>
            </a:extLst>
          </p:cNvPr>
          <p:cNvSpPr txBox="1"/>
          <p:nvPr/>
        </p:nvSpPr>
        <p:spPr>
          <a:xfrm>
            <a:off x="660285" y="4773077"/>
            <a:ext cx="2115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Planungsauftrag für mobile Einrichtungen für den kurz- bis mittelfristigen Bedarf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19F6F0E9-8241-4F8C-9854-9046D07E1E90}"/>
              </a:ext>
            </a:extLst>
          </p:cNvPr>
          <p:cNvSpPr txBox="1"/>
          <p:nvPr/>
        </p:nvSpPr>
        <p:spPr>
          <a:xfrm>
            <a:off x="629120" y="2592509"/>
            <a:ext cx="2196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Reservestandort für den mittelfristigen Bedarf</a:t>
            </a:r>
            <a:endParaRPr lang="de-DE" sz="1400" i="1" dirty="0">
              <a:solidFill>
                <a:srgbClr val="003E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B9E861C-F9D7-4A2F-85CE-F1C8A2D4A4D8}"/>
              </a:ext>
            </a:extLst>
          </p:cNvPr>
          <p:cNvSpPr/>
          <p:nvPr/>
        </p:nvSpPr>
        <p:spPr>
          <a:xfrm>
            <a:off x="310081" y="2705728"/>
            <a:ext cx="240145" cy="24014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1733A23-4F16-4C59-B49C-31953753586D}"/>
              </a:ext>
            </a:extLst>
          </p:cNvPr>
          <p:cNvSpPr txBox="1"/>
          <p:nvPr/>
        </p:nvSpPr>
        <p:spPr>
          <a:xfrm>
            <a:off x="272709" y="2636297"/>
            <a:ext cx="2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CFC404E3-D612-497A-ABA9-5A39FCBC6D03}"/>
              </a:ext>
            </a:extLst>
          </p:cNvPr>
          <p:cNvSpPr txBox="1"/>
          <p:nvPr/>
        </p:nvSpPr>
        <p:spPr>
          <a:xfrm>
            <a:off x="676143" y="3943058"/>
            <a:ext cx="2038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Anmietung von Wohnungen für den kurzfristigen Bedarf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189880AF-A75B-4A6F-8102-249355EF0A1B}"/>
              </a:ext>
            </a:extLst>
          </p:cNvPr>
          <p:cNvSpPr txBox="1"/>
          <p:nvPr/>
        </p:nvSpPr>
        <p:spPr>
          <a:xfrm>
            <a:off x="653553" y="5822653"/>
            <a:ext cx="2115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Planungsauftrag für </a:t>
            </a:r>
          </a:p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Gebäude für den längerfristigen Bedarf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97DCA4C8-952F-4F87-B0CD-113DFCA7F751}"/>
              </a:ext>
            </a:extLst>
          </p:cNvPr>
          <p:cNvSpPr txBox="1"/>
          <p:nvPr/>
        </p:nvSpPr>
        <p:spPr>
          <a:xfrm>
            <a:off x="316655" y="5825568"/>
            <a:ext cx="2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53514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794B0-1E8F-47BA-A3FB-A2A5342F3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4" y="1909366"/>
            <a:ext cx="8750808" cy="3039268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Die Unterbringung von Anschlussflüchtlingen ist eine </a:t>
            </a:r>
            <a:r>
              <a:rPr lang="de-DE" dirty="0"/>
              <a:t>Pflichtaufgabe der Gemeinden. </a:t>
            </a:r>
            <a:br>
              <a:rPr lang="de-DE" dirty="0"/>
            </a:br>
            <a:br>
              <a:rPr lang="de-DE" sz="2800" dirty="0"/>
            </a:br>
            <a:r>
              <a:rPr lang="de-DE" sz="2800" dirty="0">
                <a:solidFill>
                  <a:schemeClr val="tx1"/>
                </a:solidFill>
              </a:rPr>
              <a:t>(§17 und §18 Flüchtlingsaufnahmegesetz </a:t>
            </a:r>
            <a:r>
              <a:rPr lang="de-DE" sz="2800" dirty="0" err="1">
                <a:solidFill>
                  <a:schemeClr val="tx1"/>
                </a:solidFill>
              </a:rPr>
              <a:t>FlüAG</a:t>
            </a:r>
            <a:r>
              <a:rPr lang="de-DE" sz="2800" dirty="0">
                <a:solidFill>
                  <a:schemeClr val="tx1"/>
                </a:solidFill>
              </a:rPr>
              <a:t>)</a:t>
            </a:r>
            <a:br>
              <a:rPr lang="de-DE" sz="2800" dirty="0">
                <a:solidFill>
                  <a:schemeClr val="tx1"/>
                </a:solidFill>
              </a:rPr>
            </a:b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8537C0-8644-42E6-B590-26EF67A4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A5E3-9610-43EC-BB21-78D042EEDDC8}" type="datetime1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0963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31AD59D-111B-478E-9BE8-268CA0E02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7" y="1114425"/>
            <a:ext cx="11630025" cy="4571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b="1" dirty="0"/>
              <a:t>1. Die Verwaltung wird beauftragt, zur Sicherstellung der erforderlichen </a:t>
            </a:r>
          </a:p>
          <a:p>
            <a:pPr marL="0" indent="0">
              <a:buNone/>
            </a:pPr>
            <a:r>
              <a:rPr lang="de-DE" sz="2400" b="1" dirty="0">
                <a:solidFill>
                  <a:srgbClr val="00B0F0"/>
                </a:solidFill>
              </a:rPr>
              <a:t>kurz- und mittelfristigen Unterbringungskapazitäten </a:t>
            </a:r>
            <a:r>
              <a:rPr lang="de-DE" sz="2400" b="1" dirty="0"/>
              <a:t>für den Bereich der Anschlussunterbringung:</a:t>
            </a:r>
            <a:br>
              <a:rPr lang="de-DE" sz="2400" b="1" dirty="0"/>
            </a:br>
            <a:br>
              <a:rPr lang="de-DE" sz="2400" b="1" dirty="0"/>
            </a:br>
            <a:r>
              <a:rPr lang="de-DE" sz="2400" b="1" dirty="0">
                <a:solidFill>
                  <a:srgbClr val="00B0F0"/>
                </a:solidFill>
              </a:rPr>
              <a:t>a. </a:t>
            </a:r>
            <a:r>
              <a:rPr lang="de-DE" sz="2400" b="1" dirty="0"/>
              <a:t>die Notunterkunft in der </a:t>
            </a:r>
            <a:r>
              <a:rPr lang="de-DE" sz="2400" b="1" dirty="0">
                <a:solidFill>
                  <a:srgbClr val="00B0F0"/>
                </a:solidFill>
              </a:rPr>
              <a:t>Kehler Str. 49 (Gebäude 04) </a:t>
            </a:r>
            <a:r>
              <a:rPr lang="de-DE" sz="2400" b="1" dirty="0"/>
              <a:t>und in der </a:t>
            </a:r>
            <a:br>
              <a:rPr lang="de-DE" sz="2400" b="1" dirty="0"/>
            </a:br>
            <a:r>
              <a:rPr lang="de-DE" sz="2400" b="1" dirty="0">
                <a:solidFill>
                  <a:srgbClr val="00B0F0"/>
                </a:solidFill>
              </a:rPr>
              <a:t>Herrenstraße 40 </a:t>
            </a:r>
            <a:r>
              <a:rPr lang="de-DE" sz="2400" b="1" dirty="0"/>
              <a:t>für die Dauer von zwei weiteren Jahren bis 30.09.2026 für Zwecke der Anschlussunterbringung anzumieten bzw. zu nutzen,</a:t>
            </a:r>
          </a:p>
          <a:p>
            <a:pPr marL="0" indent="0">
              <a:buNone/>
            </a:pPr>
            <a:endParaRPr lang="de-DE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br>
              <a:rPr lang="de-DE" sz="2400" b="1" dirty="0">
                <a:solidFill>
                  <a:schemeClr val="tx1"/>
                </a:solidFill>
              </a:rPr>
            </a:br>
            <a:br>
              <a:rPr lang="de-DE" sz="2400" b="1" dirty="0">
                <a:solidFill>
                  <a:schemeClr val="tx1"/>
                </a:solidFill>
              </a:rPr>
            </a:b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BD4DDD-DB01-4643-A024-188A0291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6B1220-A389-4B7B-8C62-A05442E6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9" y="49121"/>
            <a:ext cx="10509531" cy="570004"/>
          </a:xfrm>
        </p:spPr>
        <p:txBody>
          <a:bodyPr>
            <a:normAutofit fontScale="90000"/>
          </a:bodyPr>
          <a:lstStyle/>
          <a:p>
            <a:r>
              <a:rPr lang="de-DE" dirty="0"/>
              <a:t>Gemeinderatsbeschluss vom 28. September 2023 (1):</a:t>
            </a:r>
          </a:p>
        </p:txBody>
      </p:sp>
    </p:spTree>
    <p:extLst>
      <p:ext uri="{BB962C8B-B14F-4D97-AF65-F5344CB8AC3E}">
        <p14:creationId xmlns:p14="http://schemas.microsoft.com/office/powerpoint/2010/main" val="3532741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31AD59D-111B-478E-9BE8-268CA0E02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1114425"/>
            <a:ext cx="11634787" cy="4571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srgbClr val="00B0F0"/>
                </a:solidFill>
              </a:rPr>
              <a:t>b. </a:t>
            </a:r>
            <a:r>
              <a:rPr lang="de-DE" sz="2400" b="1" dirty="0"/>
              <a:t>das vorhandene Gebäude in der </a:t>
            </a:r>
            <a:r>
              <a:rPr lang="de-DE" sz="2400" b="1" dirty="0">
                <a:solidFill>
                  <a:srgbClr val="00B0F0"/>
                </a:solidFill>
              </a:rPr>
              <a:t>Platanenstraße 7</a:t>
            </a:r>
            <a:r>
              <a:rPr lang="de-DE" sz="2400" b="1" dirty="0"/>
              <a:t> in eine Notunterkunft umzunutzen, die erforderlichen baulichen Maßnahmen vorzubereiten und dem Gemeinderat zur Beschlussfassung vorzulegen,</a:t>
            </a:r>
          </a:p>
          <a:p>
            <a:pPr marL="0" indent="0">
              <a:buNone/>
            </a:pPr>
            <a:endParaRPr lang="de-DE" sz="2400" b="1" dirty="0"/>
          </a:p>
          <a:p>
            <a:pPr marL="0" indent="0">
              <a:buNone/>
            </a:pPr>
            <a:r>
              <a:rPr lang="de-DE" sz="2400" b="1" dirty="0">
                <a:solidFill>
                  <a:srgbClr val="00B0F0"/>
                </a:solidFill>
              </a:rPr>
              <a:t>c. </a:t>
            </a:r>
            <a:r>
              <a:rPr lang="de-DE" sz="2400" b="1" dirty="0"/>
              <a:t>Wohnungen zur Notunterbringung im Hochhaus in der </a:t>
            </a:r>
            <a:r>
              <a:rPr lang="de-DE" sz="2400" b="1" dirty="0" err="1">
                <a:solidFill>
                  <a:srgbClr val="00B0F0"/>
                </a:solidFill>
              </a:rPr>
              <a:t>Plittersdorfer</a:t>
            </a:r>
            <a:r>
              <a:rPr lang="de-DE" sz="2400" b="1" dirty="0">
                <a:solidFill>
                  <a:srgbClr val="00B0F0"/>
                </a:solidFill>
              </a:rPr>
              <a:t> Str. 1a </a:t>
            </a:r>
            <a:r>
              <a:rPr lang="de-DE" sz="2400" b="1" dirty="0"/>
              <a:t>kurzfristig ab 01.01.2024 für die Dauer von zwei Jahren anzumieten,</a:t>
            </a:r>
            <a:br>
              <a:rPr lang="de-DE" sz="2400" b="1" dirty="0"/>
            </a:br>
            <a:br>
              <a:rPr lang="de-DE" sz="2400" b="1" dirty="0">
                <a:solidFill>
                  <a:schemeClr val="tx1"/>
                </a:solidFill>
              </a:rPr>
            </a:br>
            <a:br>
              <a:rPr lang="de-DE" sz="2400" b="1" dirty="0">
                <a:solidFill>
                  <a:schemeClr val="tx1"/>
                </a:solidFill>
              </a:rPr>
            </a:br>
            <a:br>
              <a:rPr lang="de-DE" sz="2400" b="1" dirty="0">
                <a:solidFill>
                  <a:schemeClr val="tx1"/>
                </a:solidFill>
              </a:rPr>
            </a:b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BD4DDD-DB01-4643-A024-188A0291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6B1220-A389-4B7B-8C62-A05442E6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9" y="49121"/>
            <a:ext cx="10509531" cy="570004"/>
          </a:xfrm>
        </p:spPr>
        <p:txBody>
          <a:bodyPr>
            <a:normAutofit fontScale="90000"/>
          </a:bodyPr>
          <a:lstStyle/>
          <a:p>
            <a:r>
              <a:rPr lang="de-DE" dirty="0"/>
              <a:t>Gemeinderatsbeschluss vom 28. September 2023 (2):</a:t>
            </a:r>
          </a:p>
        </p:txBody>
      </p:sp>
    </p:spTree>
    <p:extLst>
      <p:ext uri="{BB962C8B-B14F-4D97-AF65-F5344CB8AC3E}">
        <p14:creationId xmlns:p14="http://schemas.microsoft.com/office/powerpoint/2010/main" val="2245822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31AD59D-111B-478E-9BE8-268CA0E02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1114425"/>
            <a:ext cx="11634787" cy="4571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srgbClr val="00B0F0"/>
                </a:solidFill>
              </a:rPr>
              <a:t>d. </a:t>
            </a:r>
            <a:r>
              <a:rPr lang="de-DE" sz="2400" b="1" dirty="0"/>
              <a:t>eine Vorentwurfsplanung für die Errichtung von mobilen Bauten für die Standorte </a:t>
            </a:r>
            <a:r>
              <a:rPr lang="de-DE" sz="2400" b="1" dirty="0">
                <a:solidFill>
                  <a:srgbClr val="00B0F0"/>
                </a:solidFill>
              </a:rPr>
              <a:t>Rastatt-West (Oberwaldstraße 40), </a:t>
            </a:r>
            <a:r>
              <a:rPr lang="de-DE" sz="2400" b="1" dirty="0" err="1">
                <a:solidFill>
                  <a:srgbClr val="00B0F0"/>
                </a:solidFill>
              </a:rPr>
              <a:t>Ottersdorf</a:t>
            </a:r>
            <a:r>
              <a:rPr lang="de-DE" sz="2400" b="1" dirty="0">
                <a:solidFill>
                  <a:srgbClr val="00B0F0"/>
                </a:solidFill>
              </a:rPr>
              <a:t> (Am Oberwald) </a:t>
            </a:r>
            <a:r>
              <a:rPr lang="de-DE" sz="2400" b="1" dirty="0"/>
              <a:t>und </a:t>
            </a:r>
            <a:r>
              <a:rPr lang="de-DE" sz="2400" b="1" dirty="0">
                <a:solidFill>
                  <a:srgbClr val="00B0F0"/>
                </a:solidFill>
              </a:rPr>
              <a:t>Rauental (Am Schäferrain 2) </a:t>
            </a:r>
            <a:r>
              <a:rPr lang="de-DE" sz="2400" b="1" dirty="0"/>
              <a:t>zu erstellen.</a:t>
            </a:r>
            <a:br>
              <a:rPr lang="de-DE" sz="2400" b="1" dirty="0"/>
            </a:br>
            <a:br>
              <a:rPr lang="de-DE" sz="2400" b="1" dirty="0"/>
            </a:br>
            <a:r>
              <a:rPr lang="de-DE" sz="2400" b="1" dirty="0"/>
              <a:t>2. Die Verwaltung wird beauftragt, zur Sicherstellung der erforderlichen </a:t>
            </a:r>
            <a:r>
              <a:rPr lang="de-DE" sz="2400" b="1" dirty="0">
                <a:solidFill>
                  <a:srgbClr val="00B0F0"/>
                </a:solidFill>
              </a:rPr>
              <a:t>längerfristigen Unterbringungskapazitäten </a:t>
            </a:r>
            <a:r>
              <a:rPr lang="de-DE" sz="2400" b="1" dirty="0"/>
              <a:t>für den Bereich der Anschlussunterbringung eine Vorentwurfsplanung für den Standort in </a:t>
            </a:r>
            <a:r>
              <a:rPr lang="de-DE" sz="2400" b="1" dirty="0">
                <a:solidFill>
                  <a:srgbClr val="00B0F0"/>
                </a:solidFill>
              </a:rPr>
              <a:t>Plittersdorf (Fährstraße) </a:t>
            </a:r>
            <a:r>
              <a:rPr lang="de-DE" sz="2400" b="1" dirty="0"/>
              <a:t>vorzubereiten.</a:t>
            </a:r>
            <a:br>
              <a:rPr lang="de-DE" sz="2400" b="1" dirty="0"/>
            </a:br>
            <a:br>
              <a:rPr lang="de-DE" sz="2400" b="1" dirty="0">
                <a:solidFill>
                  <a:schemeClr val="tx1"/>
                </a:solidFill>
              </a:rPr>
            </a:b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BD4DDD-DB01-4643-A024-188A0291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6B1220-A389-4B7B-8C62-A05442E6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9" y="49121"/>
            <a:ext cx="10509531" cy="570004"/>
          </a:xfrm>
        </p:spPr>
        <p:txBody>
          <a:bodyPr>
            <a:normAutofit fontScale="90000"/>
          </a:bodyPr>
          <a:lstStyle/>
          <a:p>
            <a:r>
              <a:rPr lang="de-DE" dirty="0"/>
              <a:t>Gemeinderatsbeschluss vom 28. September 2023 (3):</a:t>
            </a:r>
          </a:p>
        </p:txBody>
      </p:sp>
    </p:spTree>
    <p:extLst>
      <p:ext uri="{BB962C8B-B14F-4D97-AF65-F5344CB8AC3E}">
        <p14:creationId xmlns:p14="http://schemas.microsoft.com/office/powerpoint/2010/main" val="3453368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CDFADCF-C2E1-4AF1-8779-B830B38DC656}"/>
              </a:ext>
            </a:extLst>
          </p:cNvPr>
          <p:cNvSpPr txBox="1">
            <a:spLocks/>
          </p:cNvSpPr>
          <p:nvPr/>
        </p:nvSpPr>
        <p:spPr>
          <a:xfrm>
            <a:off x="200026" y="182711"/>
            <a:ext cx="2991230" cy="6474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5E6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000" dirty="0">
                <a:solidFill>
                  <a:srgbClr val="003E65"/>
                </a:solidFill>
              </a:rPr>
              <a:t>Übersichtsplan zum weiteren Vorgehen </a:t>
            </a:r>
          </a:p>
          <a:p>
            <a:r>
              <a:rPr lang="de-DE" sz="2000" dirty="0">
                <a:solidFill>
                  <a:srgbClr val="003E65"/>
                </a:solidFill>
              </a:rPr>
              <a:t>nach dem letzten </a:t>
            </a:r>
          </a:p>
          <a:p>
            <a:r>
              <a:rPr lang="de-DE" sz="2000" dirty="0">
                <a:solidFill>
                  <a:srgbClr val="003E65"/>
                </a:solidFill>
              </a:rPr>
              <a:t>Beschluss des </a:t>
            </a:r>
          </a:p>
          <a:p>
            <a:r>
              <a:rPr lang="de-DE" sz="2000" dirty="0">
                <a:solidFill>
                  <a:srgbClr val="003E65"/>
                </a:solidFill>
              </a:rPr>
              <a:t>Gemeinderates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C26C2EE-DDDA-4E5A-AAD8-1E52BA3BA5FB}"/>
              </a:ext>
            </a:extLst>
          </p:cNvPr>
          <p:cNvSpPr/>
          <p:nvPr/>
        </p:nvSpPr>
        <p:spPr>
          <a:xfrm>
            <a:off x="274328" y="3700806"/>
            <a:ext cx="254310" cy="24014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76606C2-9156-4CDD-8681-7EF167072F33}"/>
              </a:ext>
            </a:extLst>
          </p:cNvPr>
          <p:cNvSpPr txBox="1"/>
          <p:nvPr/>
        </p:nvSpPr>
        <p:spPr>
          <a:xfrm>
            <a:off x="237176" y="3625551"/>
            <a:ext cx="24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E5D86D-9A04-499F-9530-E894B618674B}"/>
              </a:ext>
            </a:extLst>
          </p:cNvPr>
          <p:cNvSpPr txBox="1"/>
          <p:nvPr/>
        </p:nvSpPr>
        <p:spPr>
          <a:xfrm>
            <a:off x="222234" y="3234832"/>
            <a:ext cx="2700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Weiteres Vorgehen: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940E245-E9CE-4D58-8B52-B356F495AD9F}"/>
              </a:ext>
            </a:extLst>
          </p:cNvPr>
          <p:cNvSpPr/>
          <p:nvPr/>
        </p:nvSpPr>
        <p:spPr>
          <a:xfrm>
            <a:off x="294149" y="4446389"/>
            <a:ext cx="240145" cy="240145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1C2AFAE-09B1-4773-908C-E12BDBA55C1D}"/>
              </a:ext>
            </a:extLst>
          </p:cNvPr>
          <p:cNvSpPr txBox="1"/>
          <p:nvPr/>
        </p:nvSpPr>
        <p:spPr>
          <a:xfrm>
            <a:off x="249392" y="4369740"/>
            <a:ext cx="2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A5EF837-0639-4326-AB09-45560BF7F955}"/>
              </a:ext>
            </a:extLst>
          </p:cNvPr>
          <p:cNvSpPr/>
          <p:nvPr/>
        </p:nvSpPr>
        <p:spPr>
          <a:xfrm>
            <a:off x="289018" y="6205232"/>
            <a:ext cx="240145" cy="240145"/>
          </a:xfrm>
          <a:prstGeom prst="ellipse">
            <a:avLst/>
          </a:prstGeom>
          <a:solidFill>
            <a:srgbClr val="C5F7B7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8A26BD4-A0B2-49C5-A1C3-E34695EBFAD0}"/>
              </a:ext>
            </a:extLst>
          </p:cNvPr>
          <p:cNvSpPr txBox="1"/>
          <p:nvPr/>
        </p:nvSpPr>
        <p:spPr>
          <a:xfrm>
            <a:off x="688734" y="4278912"/>
            <a:ext cx="2115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Planungsauftrag für mobile Einrichtungen für den kurz- bis mittel-</a:t>
            </a:r>
            <a:r>
              <a:rPr lang="de-DE" sz="1400" dirty="0" err="1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fristigen</a:t>
            </a:r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Bedarf (4)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CFC404E3-D612-497A-ABA9-5A39FCBC6D03}"/>
              </a:ext>
            </a:extLst>
          </p:cNvPr>
          <p:cNvSpPr txBox="1"/>
          <p:nvPr/>
        </p:nvSpPr>
        <p:spPr>
          <a:xfrm>
            <a:off x="653544" y="3515829"/>
            <a:ext cx="2038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Anmietung von Wohnungen für den kurzfristigen Bedarf (1)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189880AF-A75B-4A6F-8102-249355EF0A1B}"/>
              </a:ext>
            </a:extLst>
          </p:cNvPr>
          <p:cNvSpPr txBox="1"/>
          <p:nvPr/>
        </p:nvSpPr>
        <p:spPr>
          <a:xfrm>
            <a:off x="701072" y="6119336"/>
            <a:ext cx="2143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Planungsauftrag für </a:t>
            </a:r>
          </a:p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Gebäude für den längerfristigen Bedarf (1)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97DCA4C8-952F-4F87-B0CD-113DFCA7F751}"/>
              </a:ext>
            </a:extLst>
          </p:cNvPr>
          <p:cNvSpPr txBox="1"/>
          <p:nvPr/>
        </p:nvSpPr>
        <p:spPr>
          <a:xfrm>
            <a:off x="253461" y="6137841"/>
            <a:ext cx="2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5F4B601-2F01-47A2-9708-833CC7912583}"/>
              </a:ext>
            </a:extLst>
          </p:cNvPr>
          <p:cNvSpPr txBox="1"/>
          <p:nvPr/>
        </p:nvSpPr>
        <p:spPr>
          <a:xfrm>
            <a:off x="222234" y="2246219"/>
            <a:ext cx="2553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Anschlussunterbringung </a:t>
            </a:r>
          </a:p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Stadt Rastatt</a:t>
            </a:r>
            <a:endParaRPr lang="de-DE" sz="1400" dirty="0">
              <a:solidFill>
                <a:srgbClr val="E73239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9E24575-17A7-4B73-9DE0-48BFD9B244A3}"/>
              </a:ext>
            </a:extLst>
          </p:cNvPr>
          <p:cNvSpPr txBox="1"/>
          <p:nvPr/>
        </p:nvSpPr>
        <p:spPr>
          <a:xfrm>
            <a:off x="561325" y="1709128"/>
            <a:ext cx="239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Gemeinschaftsunterkünfte </a:t>
            </a:r>
          </a:p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 Landkreises (Bestand)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4632AE-3AA1-4657-B1A8-579EBECD9B6B}"/>
              </a:ext>
            </a:extLst>
          </p:cNvPr>
          <p:cNvSpPr/>
          <p:nvPr/>
        </p:nvSpPr>
        <p:spPr>
          <a:xfrm>
            <a:off x="274328" y="1834368"/>
            <a:ext cx="240145" cy="240145"/>
          </a:xfrm>
          <a:prstGeom prst="ellipse">
            <a:avLst/>
          </a:prstGeom>
          <a:solidFill>
            <a:srgbClr val="8F2C4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D603E3E-D945-4BFA-AC6B-62DD8CA71A6F}"/>
              </a:ext>
            </a:extLst>
          </p:cNvPr>
          <p:cNvSpPr/>
          <p:nvPr/>
        </p:nvSpPr>
        <p:spPr>
          <a:xfrm>
            <a:off x="274328" y="2866066"/>
            <a:ext cx="240145" cy="240145"/>
          </a:xfrm>
          <a:prstGeom prst="ellipse">
            <a:avLst/>
          </a:prstGeom>
          <a:solidFill>
            <a:srgbClr val="0E3AC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A43FBC5-365C-4A23-8F78-435A9E7AF030}"/>
              </a:ext>
            </a:extLst>
          </p:cNvPr>
          <p:cNvSpPr txBox="1"/>
          <p:nvPr/>
        </p:nvSpPr>
        <p:spPr>
          <a:xfrm>
            <a:off x="561325" y="2821230"/>
            <a:ext cx="239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Bestand (6+1)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F419F30-41AA-4566-A88A-4D7A913B2C30}"/>
              </a:ext>
            </a:extLst>
          </p:cNvPr>
          <p:cNvSpPr txBox="1"/>
          <p:nvPr/>
        </p:nvSpPr>
        <p:spPr>
          <a:xfrm>
            <a:off x="694635" y="5220757"/>
            <a:ext cx="2115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E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Reservefläche für mobile Einrichtungen für den mittelfristigen Bedarf (4)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4039883-FCD1-4308-90B5-5645BCEAB671}"/>
              </a:ext>
            </a:extLst>
          </p:cNvPr>
          <p:cNvSpPr/>
          <p:nvPr/>
        </p:nvSpPr>
        <p:spPr>
          <a:xfrm>
            <a:off x="290931" y="5292115"/>
            <a:ext cx="240145" cy="24014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346A1B2-DF28-4BE6-9360-6AC3CE102169}"/>
              </a:ext>
            </a:extLst>
          </p:cNvPr>
          <p:cNvSpPr txBox="1"/>
          <p:nvPr/>
        </p:nvSpPr>
        <p:spPr>
          <a:xfrm>
            <a:off x="249392" y="5220757"/>
            <a:ext cx="2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6FE886-B04C-456C-B02D-A6CA4EF86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09" y="0"/>
            <a:ext cx="932390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617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8682FC9-B00D-4834-977A-6E0CB2C5E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137"/>
            <a:ext cx="933449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3600" b="1" dirty="0"/>
              <a:t>	Suche und Auswahl der Standorte </a:t>
            </a:r>
            <a:br>
              <a:rPr lang="de-DE" sz="3600" b="1" dirty="0"/>
            </a:br>
            <a:r>
              <a:rPr lang="de-DE" sz="3600" b="1" dirty="0"/>
              <a:t>	für die Anschlussunterbringung </a:t>
            </a:r>
            <a:br>
              <a:rPr lang="de-DE" sz="3600" b="1" dirty="0"/>
            </a:br>
            <a:r>
              <a:rPr lang="de-DE" sz="3600" b="1" dirty="0"/>
              <a:t>	von Geflüchteten in Rastatt</a:t>
            </a:r>
          </a:p>
          <a:p>
            <a:pPr marL="0" indent="0">
              <a:lnSpc>
                <a:spcPct val="100000"/>
              </a:lnSpc>
              <a:buNone/>
            </a:pPr>
            <a:endParaRPr lang="de-DE" sz="3600" b="1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/>
              <a:t>			    - Rückblick - </a:t>
            </a:r>
          </a:p>
          <a:p>
            <a:pPr marL="0" indent="0">
              <a:lnSpc>
                <a:spcPct val="100000"/>
              </a:lnSpc>
              <a:buNone/>
            </a:pPr>
            <a:endParaRPr lang="de-DE" sz="3600" b="1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3600" b="1" dirty="0"/>
              <a:t>	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FF3708-9A31-429F-B4B0-7B4F2DE4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E57D-E85A-4A50-8415-6722678F1823}" type="datetime1">
              <a:rPr lang="de-DE" smtClean="0"/>
              <a:t>18.01.2024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18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41AE5-C4AA-4632-A5E3-991FA0DA4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Grundsätze gemäß den Gemeinderatsbeschlüssen </a:t>
            </a:r>
            <a:br>
              <a:rPr lang="de-DE" sz="2800" dirty="0"/>
            </a:br>
            <a:r>
              <a:rPr lang="de-DE" sz="2800" dirty="0"/>
              <a:t>vom 02.03.2015 und vom 12.11.2015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36F058-F676-4B73-929A-49B15822D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287" y="1666876"/>
            <a:ext cx="11401425" cy="4159250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1. 	getrennte Unterbringung von Anschlussflüchtlingen und	Obdachlosen  </a:t>
            </a:r>
            <a:br>
              <a:rPr lang="de-DE" sz="2400" b="1" dirty="0"/>
            </a:br>
            <a:r>
              <a:rPr lang="de-DE" sz="2400" b="1" dirty="0"/>
              <a:t>  </a:t>
            </a:r>
            <a:br>
              <a:rPr lang="de-DE" sz="2400" b="1" dirty="0"/>
            </a:br>
            <a:r>
              <a:rPr lang="de-DE" sz="2400" b="1" dirty="0"/>
              <a:t>2. 	zentrale Unterbringung von Obdachlosen / </a:t>
            </a:r>
            <a:br>
              <a:rPr lang="de-DE" sz="2400" b="1" dirty="0"/>
            </a:br>
            <a:r>
              <a:rPr lang="de-DE" sz="2400" b="1" dirty="0"/>
              <a:t>	dezentrale Unterbringung von Anschlussflüchtlingen</a:t>
            </a:r>
            <a:br>
              <a:rPr lang="de-DE" sz="2400" b="1" dirty="0"/>
            </a:br>
            <a:br>
              <a:rPr lang="de-DE" sz="2400" b="1" dirty="0"/>
            </a:br>
            <a:r>
              <a:rPr lang="de-DE" sz="2400" b="1" dirty="0"/>
              <a:t>3. 	gleichmäßige Verteilung der Standorte für die Anschlussunterbringung 	in den Stadtbezirken und Ortsteilen</a:t>
            </a:r>
            <a:br>
              <a:rPr lang="de-DE" sz="2400" b="1" dirty="0"/>
            </a:br>
            <a:br>
              <a:rPr lang="de-DE" sz="2400" b="1" dirty="0"/>
            </a:br>
            <a:r>
              <a:rPr lang="de-DE" sz="2400" b="1" dirty="0"/>
              <a:t>4. 	Beurteilung der Standortvorschläge für die Anschlussunterbringung 	nach sozialen, städtebaulichen und wirtschaftlichen Kriterien</a:t>
            </a:r>
            <a:br>
              <a:rPr lang="de-DE" sz="2400" b="1" dirty="0">
                <a:solidFill>
                  <a:schemeClr val="tx1"/>
                </a:solidFill>
              </a:rPr>
            </a:br>
            <a:endParaRPr lang="de-DE" sz="2400" b="1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0370CC-F838-43E8-8B07-6C43538E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0773-4D6D-44A6-84E6-F208A8F4B9F0}" type="datetime1">
              <a:rPr lang="de-DE" smtClean="0"/>
              <a:t>18.01.2024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9109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5FE2B-42A6-415B-8E37-B4AA0DF2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6" y="182711"/>
            <a:ext cx="2991230" cy="6474076"/>
          </a:xfrm>
        </p:spPr>
        <p:txBody>
          <a:bodyPr/>
          <a:lstStyle/>
          <a:p>
            <a:r>
              <a:rPr lang="de-DE" sz="2000" dirty="0"/>
              <a:t>Übersichtsplan </a:t>
            </a:r>
            <a:br>
              <a:rPr lang="de-DE" sz="2000" dirty="0"/>
            </a:br>
            <a:r>
              <a:rPr lang="de-DE" sz="2000" dirty="0"/>
              <a:t>zur Drucksache </a:t>
            </a:r>
            <a:br>
              <a:rPr lang="de-DE" sz="2000" dirty="0"/>
            </a:br>
            <a:r>
              <a:rPr lang="de-DE" sz="2000" dirty="0"/>
              <a:t>Nr. 2015-414 zur Gemeinderatsitzung am 14.12.2015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6CBBA51-8448-405E-96FE-F3F9F36344BE}"/>
              </a:ext>
            </a:extLst>
          </p:cNvPr>
          <p:cNvSpPr/>
          <p:nvPr/>
        </p:nvSpPr>
        <p:spPr>
          <a:xfrm>
            <a:off x="345635" y="2426532"/>
            <a:ext cx="240145" cy="24014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5CEC825-6D88-4C19-8562-F6A23DAD252E}"/>
              </a:ext>
            </a:extLst>
          </p:cNvPr>
          <p:cNvSpPr/>
          <p:nvPr/>
        </p:nvSpPr>
        <p:spPr>
          <a:xfrm>
            <a:off x="345635" y="2878960"/>
            <a:ext cx="240145" cy="240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9A80092-C1C5-4E77-B98A-E523D47C2956}"/>
              </a:ext>
            </a:extLst>
          </p:cNvPr>
          <p:cNvSpPr/>
          <p:nvPr/>
        </p:nvSpPr>
        <p:spPr>
          <a:xfrm>
            <a:off x="332070" y="4566837"/>
            <a:ext cx="240145" cy="240145"/>
          </a:xfrm>
          <a:prstGeom prst="ellipse">
            <a:avLst/>
          </a:prstGeom>
          <a:solidFill>
            <a:srgbClr val="0E3AC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0A8F12-7FCD-4042-AA98-DE5367F1A2C4}"/>
              </a:ext>
            </a:extLst>
          </p:cNvPr>
          <p:cNvSpPr/>
          <p:nvPr/>
        </p:nvSpPr>
        <p:spPr>
          <a:xfrm>
            <a:off x="318457" y="5946991"/>
            <a:ext cx="240145" cy="24014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1C28253-1171-49E8-A4C3-18D44399F949}"/>
              </a:ext>
            </a:extLst>
          </p:cNvPr>
          <p:cNvSpPr txBox="1"/>
          <p:nvPr/>
        </p:nvSpPr>
        <p:spPr>
          <a:xfrm>
            <a:off x="221694" y="5084599"/>
            <a:ext cx="377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E3AC8"/>
                </a:solidFill>
              </a:rPr>
              <a:t>P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7DC0178-F629-42EF-BCB5-B25C01DFBB8B}"/>
              </a:ext>
            </a:extLst>
          </p:cNvPr>
          <p:cNvSpPr txBox="1"/>
          <p:nvPr/>
        </p:nvSpPr>
        <p:spPr>
          <a:xfrm>
            <a:off x="200026" y="1777372"/>
            <a:ext cx="27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Gemeinschaftsunterkünfte des Landkreises (12/2015)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A7EEA7-51AC-4417-86D6-805625A85004}"/>
              </a:ext>
            </a:extLst>
          </p:cNvPr>
          <p:cNvSpPr txBox="1"/>
          <p:nvPr/>
        </p:nvSpPr>
        <p:spPr>
          <a:xfrm>
            <a:off x="200026" y="3311418"/>
            <a:ext cx="2779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Beschlossene Standorte für Anschlussunterbringung 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bei der Stadt Rastatt 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(Stand 14.12.2015)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B06B219-D122-4DDA-9374-8FA484E41C9B}"/>
              </a:ext>
            </a:extLst>
          </p:cNvPr>
          <p:cNvSpPr txBox="1"/>
          <p:nvPr/>
        </p:nvSpPr>
        <p:spPr>
          <a:xfrm>
            <a:off x="639863" y="2363494"/>
            <a:ext cx="1545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Bestand (3)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7C5B999-CD04-4C6B-8F8B-1C0D0DA1A9D0}"/>
              </a:ext>
            </a:extLst>
          </p:cNvPr>
          <p:cNvSpPr txBox="1"/>
          <p:nvPr/>
        </p:nvSpPr>
        <p:spPr>
          <a:xfrm>
            <a:off x="622286" y="2872346"/>
            <a:ext cx="144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F2C41"/>
                </a:solidFill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Geplant (2)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5E23E1-C04E-4401-8B86-451F2F6683EB}"/>
              </a:ext>
            </a:extLst>
          </p:cNvPr>
          <p:cNvSpPr txBox="1"/>
          <p:nvPr/>
        </p:nvSpPr>
        <p:spPr>
          <a:xfrm>
            <a:off x="639863" y="4477943"/>
            <a:ext cx="222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Stadtteilbezogener (Haupt-) Standort (9)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6F0614D-A7F3-49F1-9764-AB0FD090EC4C}"/>
              </a:ext>
            </a:extLst>
          </p:cNvPr>
          <p:cNvSpPr txBox="1"/>
          <p:nvPr/>
        </p:nvSpPr>
        <p:spPr>
          <a:xfrm>
            <a:off x="585780" y="5864774"/>
            <a:ext cx="2246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Ergänzender Standort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(10)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39B7B35-6DFC-46F8-9860-236F60E8AC75}"/>
              </a:ext>
            </a:extLst>
          </p:cNvPr>
          <p:cNvSpPr txBox="1"/>
          <p:nvPr/>
        </p:nvSpPr>
        <p:spPr>
          <a:xfrm>
            <a:off x="620607" y="5152025"/>
            <a:ext cx="226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Prüfauftrag zur Standortfestlegung (3)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FB67A7-60B3-4C5A-BCF5-F8F342CA6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15" y="0"/>
            <a:ext cx="930591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0000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D5A8A17-3AE7-4FA4-8A52-C20D470BA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69" y="1377328"/>
            <a:ext cx="11638244" cy="2746616"/>
          </a:xfrm>
        </p:spPr>
        <p:txBody>
          <a:bodyPr>
            <a:normAutofit fontScale="85000" lnSpcReduction="20000"/>
          </a:bodyPr>
          <a:lstStyle/>
          <a:p>
            <a:pPr marL="457200" lvl="2" indent="-57150">
              <a:buNone/>
            </a:pPr>
            <a:br>
              <a:rPr lang="de-DE" sz="3400" b="1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de-DE" sz="3000" b="1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am 24.10.2016,</a:t>
            </a:r>
          </a:p>
          <a:p>
            <a:pPr marL="457200" lvl="2" indent="-57150">
              <a:buNone/>
            </a:pPr>
            <a:br>
              <a:rPr lang="de-DE" sz="3000" b="1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de-DE" sz="3000" b="1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am 27.03.2017 und 25.09.2017</a:t>
            </a:r>
          </a:p>
          <a:p>
            <a:pPr marL="457200" lvl="2" indent="-57150">
              <a:buNone/>
            </a:pPr>
            <a:br>
              <a:rPr lang="de-DE" sz="3000" b="1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de-DE" sz="3000" b="1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am 25.01.2018, 23.04.2018, 05.07.2018 und 19.11.2018 </a:t>
            </a:r>
          </a:p>
          <a:p>
            <a:pPr marL="457200" lvl="2" indent="-57150">
              <a:buNone/>
            </a:pPr>
            <a:br>
              <a:rPr lang="de-DE" sz="3000" b="1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de-DE" sz="3000" b="1" dirty="0">
                <a:solidFill>
                  <a:srgbClr val="8F2C4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am 25.07.2019 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8125EB2-8862-4332-9043-B7CA4EEB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2E2AFD-776A-444E-B2A5-F43A2FA4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Fortlaufende Information des Gemeinderates </a:t>
            </a:r>
            <a:br>
              <a:rPr lang="de-DE" dirty="0"/>
            </a:br>
            <a:r>
              <a:rPr lang="de-DE" dirty="0"/>
              <a:t>über den jeweils aktuellen Sachstand: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C8C854A-EED5-4EB8-A391-F9F019A158B9}"/>
              </a:ext>
            </a:extLst>
          </p:cNvPr>
          <p:cNvSpPr/>
          <p:nvPr/>
        </p:nvSpPr>
        <p:spPr>
          <a:xfrm>
            <a:off x="-234696" y="3512541"/>
            <a:ext cx="979932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57150">
              <a:buNone/>
            </a:pPr>
            <a:br>
              <a:rPr lang="de-DE" sz="3400" b="1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3200" b="1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 	Notwendigkeit  einer </a:t>
            </a:r>
            <a:r>
              <a:rPr lang="de-DE" sz="3200" b="1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Fortschreibung </a:t>
            </a:r>
            <a:br>
              <a:rPr lang="de-DE" sz="3200" b="1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des Unterbringungskonzeptes</a:t>
            </a:r>
            <a:br>
              <a:rPr lang="de-DE" sz="3400" b="1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3400" b="1" dirty="0">
              <a:solidFill>
                <a:srgbClr val="8F2C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0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D5A8A17-3AE7-4FA4-8A52-C20D470BA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de-DE" sz="3200" b="1" dirty="0">
                <a:solidFill>
                  <a:schemeClr val="tx1"/>
                </a:solidFill>
              </a:rPr>
              <a:t>	Behandlung in der öffentlichen Sitzung</a:t>
            </a:r>
            <a:br>
              <a:rPr lang="de-DE" sz="3200" b="1" dirty="0">
                <a:solidFill>
                  <a:schemeClr val="tx1"/>
                </a:solidFill>
              </a:rPr>
            </a:br>
            <a:r>
              <a:rPr lang="de-DE" sz="3200" b="1" dirty="0">
                <a:solidFill>
                  <a:schemeClr val="tx1"/>
                </a:solidFill>
              </a:rPr>
              <a:t>	des Gemeinderates </a:t>
            </a:r>
            <a:r>
              <a:rPr lang="de-DE" altLang="de-DE" sz="3200" b="1" dirty="0">
                <a:solidFill>
                  <a:schemeClr val="tx1"/>
                </a:solidFill>
              </a:rPr>
              <a:t>am </a:t>
            </a:r>
            <a:r>
              <a:rPr lang="de-DE" sz="3200" b="1" dirty="0">
                <a:solidFill>
                  <a:schemeClr val="tx1"/>
                </a:solidFill>
              </a:rPr>
              <a:t>28. Januar 2021</a:t>
            </a:r>
            <a:br>
              <a:rPr lang="de-DE" altLang="de-DE" sz="3200" b="1" dirty="0">
                <a:solidFill>
                  <a:schemeClr val="tx1"/>
                </a:solidFill>
              </a:rPr>
            </a:br>
            <a:br>
              <a:rPr lang="de-DE" altLang="de-DE" sz="3200" b="1" dirty="0">
                <a:solidFill>
                  <a:schemeClr val="tx1"/>
                </a:solidFill>
              </a:rPr>
            </a:br>
            <a:r>
              <a:rPr lang="de-DE" altLang="de-DE" sz="3200" b="1" dirty="0">
                <a:solidFill>
                  <a:schemeClr val="tx1"/>
                </a:solidFill>
              </a:rPr>
              <a:t>	(Drucksache Nr. </a:t>
            </a:r>
            <a:r>
              <a:rPr lang="de-DE" sz="3200" b="1" dirty="0">
                <a:solidFill>
                  <a:schemeClr val="tx1"/>
                </a:solidFill>
              </a:rPr>
              <a:t>2020-334</a:t>
            </a:r>
            <a:r>
              <a:rPr lang="de-DE" altLang="de-DE" sz="3200" b="1" dirty="0">
                <a:solidFill>
                  <a:schemeClr val="tx1"/>
                </a:solidFill>
              </a:rPr>
              <a:t>)</a:t>
            </a:r>
            <a:endParaRPr lang="de-DE" sz="3200" b="1" dirty="0">
              <a:solidFill>
                <a:schemeClr val="tx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8125EB2-8862-4332-9043-B7CA4EEB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C95-E6CA-4FE7-87D1-C666E14508DC}" type="datetime1">
              <a:rPr lang="de-DE" smtClean="0"/>
              <a:pPr/>
              <a:t>18.01.2024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2E2AFD-776A-444E-B2A5-F43A2FA42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70" y="49121"/>
            <a:ext cx="10338080" cy="570004"/>
          </a:xfrm>
        </p:spPr>
        <p:txBody>
          <a:bodyPr>
            <a:normAutofit fontScale="90000"/>
          </a:bodyPr>
          <a:lstStyle/>
          <a:p>
            <a:r>
              <a:rPr lang="de-DE" dirty="0"/>
              <a:t>2020: Fortschreibung des Unterbringungskonzeptes</a:t>
            </a:r>
          </a:p>
        </p:txBody>
      </p:sp>
    </p:spTree>
    <p:extLst>
      <p:ext uri="{BB962C8B-B14F-4D97-AF65-F5344CB8AC3E}">
        <p14:creationId xmlns:p14="http://schemas.microsoft.com/office/powerpoint/2010/main" val="323988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5FE2B-42A6-415B-8E37-B4AA0DF2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6" y="182711"/>
            <a:ext cx="2991230" cy="6474076"/>
          </a:xfrm>
        </p:spPr>
        <p:txBody>
          <a:bodyPr/>
          <a:lstStyle/>
          <a:p>
            <a:r>
              <a:rPr lang="de-DE" sz="2000" dirty="0">
                <a:solidFill>
                  <a:schemeClr val="tx1"/>
                </a:solidFill>
              </a:rPr>
              <a:t>Übersichtsplan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zur Drucksache 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Nr. 2020-334 zur Gemeinderatsitzung am 28.01.2021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6CBBA51-8448-405E-96FE-F3F9F36344BE}"/>
              </a:ext>
            </a:extLst>
          </p:cNvPr>
          <p:cNvSpPr/>
          <p:nvPr/>
        </p:nvSpPr>
        <p:spPr>
          <a:xfrm>
            <a:off x="345635" y="2426532"/>
            <a:ext cx="240145" cy="240145"/>
          </a:xfrm>
          <a:prstGeom prst="ellipse">
            <a:avLst/>
          </a:prstGeom>
          <a:solidFill>
            <a:srgbClr val="8F2C4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9A80092-C1C5-4E77-B98A-E523D47C2956}"/>
              </a:ext>
            </a:extLst>
          </p:cNvPr>
          <p:cNvSpPr/>
          <p:nvPr/>
        </p:nvSpPr>
        <p:spPr>
          <a:xfrm>
            <a:off x="360186" y="4251969"/>
            <a:ext cx="240145" cy="240145"/>
          </a:xfrm>
          <a:prstGeom prst="ellipse">
            <a:avLst/>
          </a:prstGeom>
          <a:solidFill>
            <a:srgbClr val="0E3AC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0A8F12-7FCD-4042-AA98-DE5367F1A2C4}"/>
              </a:ext>
            </a:extLst>
          </p:cNvPr>
          <p:cNvSpPr/>
          <p:nvPr/>
        </p:nvSpPr>
        <p:spPr>
          <a:xfrm>
            <a:off x="317251" y="5838879"/>
            <a:ext cx="240145" cy="24014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7DC0178-F629-42EF-BCB5-B25C01DFBB8B}"/>
              </a:ext>
            </a:extLst>
          </p:cNvPr>
          <p:cNvSpPr txBox="1"/>
          <p:nvPr/>
        </p:nvSpPr>
        <p:spPr>
          <a:xfrm>
            <a:off x="200025" y="1749243"/>
            <a:ext cx="27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Gemeinschaftsunterkünfte des Landkreises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A7EEA7-51AC-4417-86D6-805625A85004}"/>
              </a:ext>
            </a:extLst>
          </p:cNvPr>
          <p:cNvSpPr txBox="1"/>
          <p:nvPr/>
        </p:nvSpPr>
        <p:spPr>
          <a:xfrm>
            <a:off x="199813" y="2865062"/>
            <a:ext cx="27792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Standorte für Anschlussunterbringung </a:t>
            </a:r>
          </a:p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Stadt Rastatt </a:t>
            </a:r>
          </a:p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(Stand 28.01.2021)</a:t>
            </a:r>
          </a:p>
          <a:p>
            <a:endParaRPr lang="de-DE" dirty="0">
              <a:solidFill>
                <a:srgbClr val="E73239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B06B219-D122-4DDA-9374-8FA484E41C9B}"/>
              </a:ext>
            </a:extLst>
          </p:cNvPr>
          <p:cNvSpPr txBox="1"/>
          <p:nvPr/>
        </p:nvSpPr>
        <p:spPr>
          <a:xfrm>
            <a:off x="714365" y="2346428"/>
            <a:ext cx="154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F2C41"/>
                </a:solidFill>
              </a:rPr>
              <a:t> </a:t>
            </a:r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Bestand (2)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5E23E1-C04E-4401-8B86-451F2F6683EB}"/>
              </a:ext>
            </a:extLst>
          </p:cNvPr>
          <p:cNvSpPr txBox="1"/>
          <p:nvPr/>
        </p:nvSpPr>
        <p:spPr>
          <a:xfrm>
            <a:off x="683225" y="4164431"/>
            <a:ext cx="222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Realisierter Standort (4+1)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B8289E-58F2-4B6A-AD5D-6CCBDF7C5807}"/>
              </a:ext>
            </a:extLst>
          </p:cNvPr>
          <p:cNvSpPr txBox="1"/>
          <p:nvPr/>
        </p:nvSpPr>
        <p:spPr>
          <a:xfrm>
            <a:off x="338016" y="4183073"/>
            <a:ext cx="143065" cy="37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B9FFEFF-13CA-4C1F-931D-54AECA709051}"/>
              </a:ext>
            </a:extLst>
          </p:cNvPr>
          <p:cNvSpPr txBox="1"/>
          <p:nvPr/>
        </p:nvSpPr>
        <p:spPr>
          <a:xfrm>
            <a:off x="683225" y="4995428"/>
            <a:ext cx="222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Noch verfügbarer</a:t>
            </a:r>
          </a:p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(Haupt-) Standort (1)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7705419-A027-4605-8F5F-B02BD65C2A3A}"/>
              </a:ext>
            </a:extLst>
          </p:cNvPr>
          <p:cNvSpPr txBox="1"/>
          <p:nvPr/>
        </p:nvSpPr>
        <p:spPr>
          <a:xfrm>
            <a:off x="670158" y="5733457"/>
            <a:ext cx="2228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Noch verfügbarer</a:t>
            </a:r>
          </a:p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ergänzender Standort (2)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ADC98A5-C443-43AC-ADD9-DC1A153D3E03}"/>
              </a:ext>
            </a:extLst>
          </p:cNvPr>
          <p:cNvSpPr/>
          <p:nvPr/>
        </p:nvSpPr>
        <p:spPr>
          <a:xfrm>
            <a:off x="344545" y="5108044"/>
            <a:ext cx="240145" cy="240145"/>
          </a:xfrm>
          <a:prstGeom prst="ellipse">
            <a:avLst/>
          </a:prstGeom>
          <a:solidFill>
            <a:srgbClr val="0E3AC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F634EB6C-5048-4F93-8F7D-3593EBDA905F}"/>
              </a:ext>
            </a:extLst>
          </p:cNvPr>
          <p:cNvSpPr txBox="1"/>
          <p:nvPr/>
        </p:nvSpPr>
        <p:spPr>
          <a:xfrm>
            <a:off x="351271" y="5048155"/>
            <a:ext cx="143065" cy="37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21B7027-7A51-45B5-A7F7-1E76A3E041EF}"/>
              </a:ext>
            </a:extLst>
          </p:cNvPr>
          <p:cNvSpPr txBox="1"/>
          <p:nvPr/>
        </p:nvSpPr>
        <p:spPr>
          <a:xfrm>
            <a:off x="295536" y="5784840"/>
            <a:ext cx="169081" cy="37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D8FA14-C4C3-4D77-A23C-DDFE79832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86" y="0"/>
            <a:ext cx="930540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721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5FE2B-42A6-415B-8E37-B4AA0DF2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6" y="182711"/>
            <a:ext cx="2991230" cy="6474076"/>
          </a:xfrm>
        </p:spPr>
        <p:txBody>
          <a:bodyPr/>
          <a:lstStyle/>
          <a:p>
            <a:r>
              <a:rPr lang="de-DE" sz="2000" dirty="0">
                <a:solidFill>
                  <a:schemeClr val="tx1"/>
                </a:solidFill>
              </a:rPr>
              <a:t>Übersichtsplan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zur Drucksache 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Nr. 2020-334 zur Gemeinderatsitzung am 28.01.2021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6CBBA51-8448-405E-96FE-F3F9F36344BE}"/>
              </a:ext>
            </a:extLst>
          </p:cNvPr>
          <p:cNvSpPr/>
          <p:nvPr/>
        </p:nvSpPr>
        <p:spPr>
          <a:xfrm>
            <a:off x="345635" y="2426532"/>
            <a:ext cx="240145" cy="240145"/>
          </a:xfrm>
          <a:prstGeom prst="ellipse">
            <a:avLst/>
          </a:prstGeom>
          <a:solidFill>
            <a:srgbClr val="8F2C4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9A80092-C1C5-4E77-B98A-E523D47C2956}"/>
              </a:ext>
            </a:extLst>
          </p:cNvPr>
          <p:cNvSpPr/>
          <p:nvPr/>
        </p:nvSpPr>
        <p:spPr>
          <a:xfrm>
            <a:off x="360186" y="4251969"/>
            <a:ext cx="240145" cy="240145"/>
          </a:xfrm>
          <a:prstGeom prst="ellipse">
            <a:avLst/>
          </a:prstGeom>
          <a:solidFill>
            <a:srgbClr val="0E3AC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0A8F12-7FCD-4042-AA98-DE5367F1A2C4}"/>
              </a:ext>
            </a:extLst>
          </p:cNvPr>
          <p:cNvSpPr/>
          <p:nvPr/>
        </p:nvSpPr>
        <p:spPr>
          <a:xfrm>
            <a:off x="317251" y="5838879"/>
            <a:ext cx="240145" cy="24014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7DC0178-F629-42EF-BCB5-B25C01DFBB8B}"/>
              </a:ext>
            </a:extLst>
          </p:cNvPr>
          <p:cNvSpPr txBox="1"/>
          <p:nvPr/>
        </p:nvSpPr>
        <p:spPr>
          <a:xfrm>
            <a:off x="200025" y="1749243"/>
            <a:ext cx="27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Gemeinschaftsunterkünfte</a:t>
            </a:r>
            <a:r>
              <a:rPr lang="de-DE" sz="1600" dirty="0">
                <a:solidFill>
                  <a:srgbClr val="8F2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Landkreises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A7EEA7-51AC-4417-86D6-805625A85004}"/>
              </a:ext>
            </a:extLst>
          </p:cNvPr>
          <p:cNvSpPr txBox="1"/>
          <p:nvPr/>
        </p:nvSpPr>
        <p:spPr>
          <a:xfrm>
            <a:off x="199813" y="2865062"/>
            <a:ext cx="27792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Standorte für Anschlussunterbringung </a:t>
            </a:r>
          </a:p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Stadt Rastatt </a:t>
            </a:r>
          </a:p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(Stand 28.01.2021)</a:t>
            </a:r>
          </a:p>
          <a:p>
            <a:endParaRPr lang="de-DE" dirty="0">
              <a:solidFill>
                <a:srgbClr val="E73239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B06B219-D122-4DDA-9374-8FA484E41C9B}"/>
              </a:ext>
            </a:extLst>
          </p:cNvPr>
          <p:cNvSpPr txBox="1"/>
          <p:nvPr/>
        </p:nvSpPr>
        <p:spPr>
          <a:xfrm>
            <a:off x="714365" y="2346428"/>
            <a:ext cx="154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F2C41"/>
                </a:solidFill>
              </a:rPr>
              <a:t> </a:t>
            </a:r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Bestand (3)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5E23E1-C04E-4401-8B86-451F2F6683EB}"/>
              </a:ext>
            </a:extLst>
          </p:cNvPr>
          <p:cNvSpPr txBox="1"/>
          <p:nvPr/>
        </p:nvSpPr>
        <p:spPr>
          <a:xfrm>
            <a:off x="683225" y="4164431"/>
            <a:ext cx="222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Realisierter Standort (4+1)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B8289E-58F2-4B6A-AD5D-6CCBDF7C5807}"/>
              </a:ext>
            </a:extLst>
          </p:cNvPr>
          <p:cNvSpPr txBox="1"/>
          <p:nvPr/>
        </p:nvSpPr>
        <p:spPr>
          <a:xfrm>
            <a:off x="338016" y="4183073"/>
            <a:ext cx="143065" cy="37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B9FFEFF-13CA-4C1F-931D-54AECA709051}"/>
              </a:ext>
            </a:extLst>
          </p:cNvPr>
          <p:cNvSpPr txBox="1"/>
          <p:nvPr/>
        </p:nvSpPr>
        <p:spPr>
          <a:xfrm>
            <a:off x="683225" y="4995428"/>
            <a:ext cx="222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Noch verfügbarer</a:t>
            </a:r>
          </a:p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(Haupt-) Standort (1)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7705419-A027-4605-8F5F-B02BD65C2A3A}"/>
              </a:ext>
            </a:extLst>
          </p:cNvPr>
          <p:cNvSpPr txBox="1"/>
          <p:nvPr/>
        </p:nvSpPr>
        <p:spPr>
          <a:xfrm>
            <a:off x="670158" y="5733457"/>
            <a:ext cx="2228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Noch verfügbarer</a:t>
            </a:r>
          </a:p>
          <a:p>
            <a:r>
              <a:rPr lang="de-DE" sz="1600" dirty="0">
                <a:solidFill>
                  <a:srgbClr val="092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ergänzender Standort (2)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ADC98A5-C443-43AC-ADD9-DC1A153D3E03}"/>
              </a:ext>
            </a:extLst>
          </p:cNvPr>
          <p:cNvSpPr/>
          <p:nvPr/>
        </p:nvSpPr>
        <p:spPr>
          <a:xfrm>
            <a:off x="344545" y="5108044"/>
            <a:ext cx="240145" cy="240145"/>
          </a:xfrm>
          <a:prstGeom prst="ellipse">
            <a:avLst/>
          </a:prstGeom>
          <a:solidFill>
            <a:srgbClr val="0E3AC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F634EB6C-5048-4F93-8F7D-3593EBDA905F}"/>
              </a:ext>
            </a:extLst>
          </p:cNvPr>
          <p:cNvSpPr txBox="1"/>
          <p:nvPr/>
        </p:nvSpPr>
        <p:spPr>
          <a:xfrm>
            <a:off x="351271" y="5048155"/>
            <a:ext cx="143065" cy="37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21B7027-7A51-45B5-A7F7-1E76A3E041EF}"/>
              </a:ext>
            </a:extLst>
          </p:cNvPr>
          <p:cNvSpPr txBox="1"/>
          <p:nvPr/>
        </p:nvSpPr>
        <p:spPr>
          <a:xfrm>
            <a:off x="295536" y="5784840"/>
            <a:ext cx="169081" cy="37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7810CC-3248-4864-86C5-A081E1A952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36" y="0"/>
            <a:ext cx="936249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9737746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1184</Words>
  <Application>Microsoft Office PowerPoint</Application>
  <PresentationFormat>Breitbild</PresentationFormat>
  <Paragraphs>210</Paragraphs>
  <Slides>23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23</vt:i4>
      </vt:variant>
    </vt:vector>
  </HeadingPairs>
  <TitlesOfParts>
    <vt:vector size="31" baseType="lpstr">
      <vt:lpstr>Arial</vt:lpstr>
      <vt:lpstr>Calibri</vt:lpstr>
      <vt:lpstr>Wingdings</vt:lpstr>
      <vt:lpstr>4_Office Theme</vt:lpstr>
      <vt:lpstr>3_Office Theme</vt:lpstr>
      <vt:lpstr>5_Office Theme</vt:lpstr>
      <vt:lpstr>1_Office Theme</vt:lpstr>
      <vt:lpstr>2_Office Theme</vt:lpstr>
      <vt:lpstr>PowerPoint-Präsentation</vt:lpstr>
      <vt:lpstr>Die Unterbringung von Anschlussflüchtlingen ist eine Pflichtaufgabe der Gemeinden.   (§17 und §18 Flüchtlingsaufnahmegesetz FlüAG) </vt:lpstr>
      <vt:lpstr>PowerPoint-Präsentation</vt:lpstr>
      <vt:lpstr>Grundsätze gemäß den Gemeinderatsbeschlüssen  vom 02.03.2015 und vom 12.11.2015</vt:lpstr>
      <vt:lpstr>Übersichtsplan  zur Drucksache  Nr. 2015-414 zur Gemeinderatsitzung am 14.12.2015</vt:lpstr>
      <vt:lpstr>Fortlaufende Information des Gemeinderates  über den jeweils aktuellen Sachstand:</vt:lpstr>
      <vt:lpstr>2020: Fortschreibung des Unterbringungskonzeptes</vt:lpstr>
      <vt:lpstr>Übersichtsplan zur Drucksache  Nr. 2020-334 zur Gemeinderatsitzung am 28.01.2021</vt:lpstr>
      <vt:lpstr>Übersichtsplan zur Drucksache  Nr. 2020-334 zur Gemeinderatsitzung am 28.01.2021</vt:lpstr>
      <vt:lpstr>Aktuelle Beschlusslage zur Fortschreibung des städtischen Konzeptes zur Anschlussunterbringung </vt:lpstr>
      <vt:lpstr>Gemeinderatsbeschluss vom 12. Dezember 2022 (1):</vt:lpstr>
      <vt:lpstr>Gemeinderatsbeschluss vom 12. Dezember 2022 (2):</vt:lpstr>
      <vt:lpstr>PowerPoint-Präsentation</vt:lpstr>
      <vt:lpstr>PowerPoint-Präsentation</vt:lpstr>
      <vt:lpstr>Aktuelle Beschlusslage zur Fortschreibung des städtischen Konzeptes zur Anschlussunterbringung</vt:lpstr>
      <vt:lpstr>PowerPoint-Präsentation</vt:lpstr>
      <vt:lpstr>Kriterien für die Beurteilung der Standorte (1):</vt:lpstr>
      <vt:lpstr>Kriterien für die Beurteilung der Standorte (2):</vt:lpstr>
      <vt:lpstr>PowerPoint-Präsentation</vt:lpstr>
      <vt:lpstr>Gemeinderatsbeschluss vom 28. September 2023 (1):</vt:lpstr>
      <vt:lpstr>Gemeinderatsbeschluss vom 28. September 2023 (2):</vt:lpstr>
      <vt:lpstr>Gemeinderatsbeschluss vom 28. September 2023 (3):</vt:lpstr>
      <vt:lpstr>PowerPoint-Präsentation</vt:lpstr>
    </vt:vector>
  </TitlesOfParts>
  <Company>Stadt Rastatt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R042S11</dc:creator>
  <cp:lastModifiedBy>Hentze, Sandra (Stadtplanung)</cp:lastModifiedBy>
  <cp:revision>205</cp:revision>
  <dcterms:created xsi:type="dcterms:W3CDTF">2022-06-03T12:04:13Z</dcterms:created>
  <dcterms:modified xsi:type="dcterms:W3CDTF">2024-01-18T08:58:52Z</dcterms:modified>
</cp:coreProperties>
</file>